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69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2" r:id="rId27"/>
    <p:sldId id="283" r:id="rId28"/>
    <p:sldId id="281" r:id="rId29"/>
    <p:sldId id="280" r:id="rId30"/>
    <p:sldId id="285" r:id="rId31"/>
    <p:sldId id="284" r:id="rId32"/>
    <p:sldId id="286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1" r:id="rId5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D661-4A3E-482E-BB69-6E2CAA354188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71F42-4ED3-4AD6-A112-16992DD8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868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D661-4A3E-482E-BB69-6E2CAA354188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71F42-4ED3-4AD6-A112-16992DD8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938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D661-4A3E-482E-BB69-6E2CAA354188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71F42-4ED3-4AD6-A112-16992DD8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7411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B1B14-A404-4F01-974D-07F219205E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298A1C-CB5F-493B-82BF-01CD17B4D0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310330-BD6A-49C9-A03B-097A0243D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E496A8-FAC9-45D3-9D19-6D50444CD71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44C40A-BEC6-467E-921E-514FFA6B1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9BD776-493F-46AD-8E1C-5157F2DEF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3B0C6-808C-40DA-9AC6-5A0D651EE6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5860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E94EF-E9C7-4B5C-84DF-11B996701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B5CEA-C342-4006-A92A-17C3FD325B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0BC380-83FF-4C6D-BB60-D1C49674A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E496A8-FAC9-45D3-9D19-6D50444CD71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B544CE-BBEA-4A81-AC82-1522C6C82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5D4CC8-7039-4EE3-B8EC-9DFD9E18E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3B0C6-808C-40DA-9AC6-5A0D651EE6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57699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8C80E-5CBB-4582-9735-0A9E53922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C356FB-04D8-4632-8373-8E733D66F6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46035-8D32-4111-8FFF-DC50FADE3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E496A8-FAC9-45D3-9D19-6D50444CD71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2610F9-2AD2-476A-8B72-2C5DFBCE9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FDEAB8-71C5-4FF8-A6F0-236D52AF5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3B0C6-808C-40DA-9AC6-5A0D651EE6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9317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C0CF1-E36D-4A22-873D-6B8C775A4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75C695-78C5-4738-8C13-2FDF9411D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EF31D0-2F71-4E3A-B275-6ED8CEFD99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32303D-069C-4185-9F64-0E64CE5A6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E496A8-FAC9-45D3-9D19-6D50444CD71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92BDA6-8EC5-403D-82B0-12C43457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90FCEC-659A-494C-9D25-59799F7FB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3B0C6-808C-40DA-9AC6-5A0D651EE6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97775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480-CA21-422C-A6D7-42EDCF1FD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784D08-3EE3-4022-B31D-190CB46F51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21B1CE-A105-4F18-B83F-ABD86F1045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E47858-A563-436F-A251-0245607071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690113-7699-44BC-AD9C-AC9D56E542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3FAE84-00AC-48FE-BDAC-B4D6386BA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E496A8-FAC9-45D3-9D19-6D50444CD71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78B5D3-CB13-48D4-B047-32E3085DB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FEE34E-A937-49DC-8611-37FB06413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3B0C6-808C-40DA-9AC6-5A0D651EE6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9940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602AE-925F-4058-8BF2-B89A5CC4F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E0829C-A167-4AF5-8D41-86CACADC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E496A8-FAC9-45D3-9D19-6D50444CD71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4D193B-5C52-4BA8-B6A5-CC4E3DEE4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A19DCB-DD4F-45B7-AEF3-5AC6AFAE5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3B0C6-808C-40DA-9AC6-5A0D651EE6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19675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71EC75-71E8-4F2D-A000-D92F07536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E496A8-FAC9-45D3-9D19-6D50444CD71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27C056-94A0-467A-AC4B-E9B93ED24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29FA48-216E-49B6-97B8-235BAE909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3B0C6-808C-40DA-9AC6-5A0D651EE6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7593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5FD4F4-E428-446A-8753-DC3FEA130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6AC284-A041-41C4-B9CA-2D0D592C2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CD415C-01E7-4FBA-85B9-AC5D2E3B3B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3B184F-E8CF-4479-908E-53A839EB2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E496A8-FAC9-45D3-9D19-6D50444CD71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42853A-FCE6-40EE-BA56-5E2C0BF08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983E7-0327-4FF7-B572-C86D4422A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3B0C6-808C-40DA-9AC6-5A0D651EE6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7802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D661-4A3E-482E-BB69-6E2CAA354188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71F42-4ED3-4AD6-A112-16992DD8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134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175AC-F14C-4D2A-80B4-5E3EAA0DA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3D78DA-A121-446B-9808-4A77A48938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DCCBD4-8928-48E8-94E7-EBF0296E14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9E5332-98CD-42BB-BEAF-E56111048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E496A8-FAC9-45D3-9D19-6D50444CD71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717618-4B33-47AD-81F8-2588993D9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FA770E-B014-42E4-9BF7-611FA6D3B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3B0C6-808C-40DA-9AC6-5A0D651EE6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41033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FA60C-EACF-4448-8974-9042A8FFF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57BB17-ECEA-4D9F-B106-1525C47CC3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6589C7-3506-4885-91BD-2EAB390A7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E496A8-FAC9-45D3-9D19-6D50444CD71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69621-67C6-400B-B7DE-53BAB24F0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9D9A7C-172B-41B2-94F9-5BF4D267F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3B0C6-808C-40DA-9AC6-5A0D651EE6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498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930B07-7337-4221-8A95-DCD6D31088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B083C9-7F49-43E9-B05A-6056B3B97A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E222A2-6DB4-418A-B5D2-01D42F16A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E496A8-FAC9-45D3-9D19-6D50444CD71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23C54-C7B0-4E0D-B7AD-24BA24A33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692FAD-3F79-47C0-A665-FAF8D3912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3B0C6-808C-40DA-9AC6-5A0D651EE6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2365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D661-4A3E-482E-BB69-6E2CAA354188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71F42-4ED3-4AD6-A112-16992DD8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158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D661-4A3E-482E-BB69-6E2CAA354188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71F42-4ED3-4AD6-A112-16992DD8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95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D661-4A3E-482E-BB69-6E2CAA354188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71F42-4ED3-4AD6-A112-16992DD8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360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D661-4A3E-482E-BB69-6E2CAA354188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71F42-4ED3-4AD6-A112-16992DD8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694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D661-4A3E-482E-BB69-6E2CAA354188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71F42-4ED3-4AD6-A112-16992DD8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89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D661-4A3E-482E-BB69-6E2CAA354188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71F42-4ED3-4AD6-A112-16992DD8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52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D661-4A3E-482E-BB69-6E2CAA354188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71F42-4ED3-4AD6-A112-16992DD8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687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4D661-4A3E-482E-BB69-6E2CAA354188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71F42-4ED3-4AD6-A112-16992DD8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251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A6D74E-92ED-4E77-9864-489AFBB60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3406D0-ED86-4586-BC43-64E5D4BB39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F10871-F758-477D-B77B-B339B81699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E496A8-FAC9-45D3-9D19-6D50444CD71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8/25/2024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EBC520-543F-4C43-83A3-7889D65ACC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0D9E64-1590-480A-8D6B-53210A5FCE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3B0C6-808C-40DA-9AC6-5A0D651EE6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3159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E2755F-5D3B-462C-90B1-EB2501162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RS" sz="2700" dirty="0" smtClean="0"/>
              <a:t>Факултет медицинских наука</a:t>
            </a:r>
            <a:r>
              <a:rPr lang="en-US" sz="2700" dirty="0"/>
              <a:t/>
            </a:r>
            <a:br>
              <a:rPr lang="en-US" sz="2700" dirty="0"/>
            </a:br>
            <a:r>
              <a:rPr lang="sr-Cyrl-RS" sz="2700" dirty="0" smtClean="0"/>
              <a:t>Универзитет у Крагујевцу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F026B7-2815-4641-9E47-53FAFA3488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sr-Cyrl-RS" b="1" dirty="0" smtClean="0"/>
          </a:p>
          <a:p>
            <a:pPr marL="0" indent="0" algn="ctr">
              <a:buNone/>
            </a:pPr>
            <a:r>
              <a:rPr lang="sr-Cyrl-RS" b="1" dirty="0" smtClean="0"/>
              <a:t>ОСНОВИ БИОХЕМИЈЕ ЧОВЕКА – Б10</a:t>
            </a:r>
            <a:endParaRPr lang="en-US" b="1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sr-Cyrl-RS" b="1" dirty="0" smtClean="0"/>
              <a:t>УВОД У БИОХЕМИЈУ</a:t>
            </a:r>
            <a:endParaRPr lang="sr-Latn-RS" b="1" dirty="0"/>
          </a:p>
          <a:p>
            <a:pPr marL="0" indent="0" algn="ctr">
              <a:buNone/>
            </a:pPr>
            <a:endParaRPr lang="sr-Latn-RS" dirty="0"/>
          </a:p>
          <a:p>
            <a:pPr marL="0" indent="0" algn="r">
              <a:buNone/>
            </a:pPr>
            <a:endParaRPr lang="sr-Cyrl-RS" sz="2400" dirty="0" smtClean="0"/>
          </a:p>
          <a:p>
            <a:pPr marL="0" indent="0" algn="r">
              <a:buNone/>
            </a:pPr>
            <a:endParaRPr lang="sr-Latn-RS" dirty="0"/>
          </a:p>
          <a:p>
            <a:pPr marL="0" indent="0" algn="ctr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4BDD61-902B-4FAF-8431-DA0813E93A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680" y="290919"/>
            <a:ext cx="1188823" cy="16873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9F75B6-9D27-487F-B660-CAB0BD4D8B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4087" y="365125"/>
            <a:ext cx="2225233" cy="146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963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Сви облици живота на планети имају сличне биохемије, као што су генетски код (ДНК) и стереохемија многих биомолекула (протеина, угљених хидрата, липида и других биомолекула)</a:t>
            </a:r>
            <a:endParaRPr lang="en-GB" dirty="0" smtClean="0"/>
          </a:p>
          <a:p>
            <a:r>
              <a:rPr lang="ru-RU" dirty="0" smtClean="0"/>
              <a:t>Сви организми на молекуларном нивоу у значајној мери слични или исти; основни биохемијски процеси могу се применити како на људима тако и на микроорганизмима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768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8800" y="982493"/>
            <a:ext cx="8618707" cy="5096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204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ХЕМИЈСКЕ ВЕЗЕ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 smtClean="0"/>
              <a:t>Примарне хемијске везе</a:t>
            </a:r>
          </a:p>
          <a:p>
            <a:pPr lvl="1"/>
            <a:r>
              <a:rPr lang="sr-Cyrl-RS" dirty="0" smtClean="0"/>
              <a:t>Ковалентне</a:t>
            </a:r>
          </a:p>
          <a:p>
            <a:pPr lvl="1"/>
            <a:r>
              <a:rPr lang="sr-Cyrl-RS" dirty="0" smtClean="0"/>
              <a:t>Јонске</a:t>
            </a:r>
          </a:p>
          <a:p>
            <a:pPr lvl="1"/>
            <a:r>
              <a:rPr lang="sr-Cyrl-RS" dirty="0" smtClean="0"/>
              <a:t>Металне</a:t>
            </a:r>
          </a:p>
          <a:p>
            <a:pPr marL="0" indent="0">
              <a:buNone/>
            </a:pPr>
            <a:r>
              <a:rPr lang="sr-Cyrl-RS" dirty="0" smtClean="0"/>
              <a:t>Секундарне (слабе) хемијске везе</a:t>
            </a:r>
          </a:p>
          <a:p>
            <a:pPr lvl="1"/>
            <a:r>
              <a:rPr lang="sr-Cyrl-RS" dirty="0" smtClean="0"/>
              <a:t>Водоничне</a:t>
            </a:r>
          </a:p>
          <a:p>
            <a:pPr lvl="1"/>
            <a:r>
              <a:rPr lang="sr-Cyrl-RS" dirty="0" smtClean="0"/>
              <a:t>Ван дер Валсове</a:t>
            </a:r>
          </a:p>
          <a:p>
            <a:pPr lvl="1"/>
            <a:r>
              <a:rPr lang="sr-Cyrl-RS" dirty="0" smtClean="0"/>
              <a:t>Дипол-дипол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6257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8406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/>
              <a:t>КОВАЛЕНТНА ВЕЗА</a:t>
            </a:r>
            <a:endParaRPr lang="en-US" sz="28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4946" y="1799617"/>
            <a:ext cx="3415800" cy="43513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54" y="1799617"/>
            <a:ext cx="5686667" cy="347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557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9613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/>
              <a:t>КОВАЛЕНТНА ВЕЗА</a:t>
            </a:r>
            <a:endParaRPr lang="en-US" sz="2800" dirty="0"/>
          </a:p>
        </p:txBody>
      </p:sp>
      <p:pic>
        <p:nvPicPr>
          <p:cNvPr id="19" name="Content Placeholder 1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09351"/>
            <a:ext cx="10515600" cy="3783886"/>
          </a:xfrm>
        </p:spPr>
      </p:pic>
    </p:spTree>
    <p:extLst>
      <p:ext uri="{BB962C8B-B14F-4D97-AF65-F5344CB8AC3E}">
        <p14:creationId xmlns:p14="http://schemas.microsoft.com/office/powerpoint/2010/main" val="14844849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34975"/>
          </a:xfrm>
        </p:spPr>
        <p:txBody>
          <a:bodyPr>
            <a:noAutofit/>
          </a:bodyPr>
          <a:lstStyle/>
          <a:p>
            <a:pPr algn="ctr"/>
            <a:r>
              <a:rPr lang="sr-Cyrl-RS" sz="2800" dirty="0" smtClean="0"/>
              <a:t>КОАВЛЕНТНА ВЕЗА</a:t>
            </a:r>
            <a:endParaRPr lang="en-US" sz="28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923" y="1063992"/>
            <a:ext cx="7077808" cy="5585499"/>
          </a:xfrm>
        </p:spPr>
      </p:pic>
    </p:spTree>
    <p:extLst>
      <p:ext uri="{BB962C8B-B14F-4D97-AF65-F5344CB8AC3E}">
        <p14:creationId xmlns:p14="http://schemas.microsoft.com/office/powerpoint/2010/main" val="24105619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ЈОНСКА ВЕЗА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>
                <a:latin typeface="+mj-lt"/>
              </a:rPr>
              <a:t>Изразити метали граде јонску везу са халогеним и халкогеном елементима</a:t>
            </a:r>
          </a:p>
          <a:p>
            <a:r>
              <a:rPr lang="sr-Cyrl-RS" dirty="0" smtClean="0">
                <a:latin typeface="+mj-lt"/>
              </a:rPr>
              <a:t>Метали отпуштају електроне (постају електропозитивни), а неметали примају електроне (постају електронегативни)</a:t>
            </a:r>
            <a:endParaRPr lang="sr-Latn-RS" dirty="0" smtClean="0">
              <a:latin typeface="+mj-lt"/>
            </a:endParaRPr>
          </a:p>
          <a:p>
            <a:r>
              <a:rPr lang="sr-Latn-RS" dirty="0" smtClean="0">
                <a:latin typeface="+mj-lt"/>
              </a:rPr>
              <a:t>O</a:t>
            </a:r>
            <a:r>
              <a:rPr lang="sr-Cyrl-RS" dirty="0" smtClean="0">
                <a:latin typeface="+mj-lt"/>
              </a:rPr>
              <a:t>ксидациони број – број електрона који елемент отпусти или прими </a:t>
            </a:r>
          </a:p>
          <a:p>
            <a:r>
              <a:rPr lang="sr-Cyrl-RS" dirty="0" smtClean="0">
                <a:latin typeface="+mj-lt"/>
              </a:rPr>
              <a:t>Електронегативност се односи на афинитет елемента да прима електроне – елементи са већим афинитетом према електронома су електронегативнији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904417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2330" y="758483"/>
            <a:ext cx="6239929" cy="560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4511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ВОДОНИЧНА ВЕЗА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+mj-lt"/>
              </a:rPr>
              <a:t>Водоничнa веза је тип хемијске везе која се јавља између атома водоника и атома других елемената, најчешће кисеоника, азота или </a:t>
            </a:r>
            <a:r>
              <a:rPr lang="ru-RU" sz="2400" dirty="0" smtClean="0">
                <a:latin typeface="+mj-lt"/>
              </a:rPr>
              <a:t>флуора</a:t>
            </a:r>
          </a:p>
          <a:p>
            <a:r>
              <a:rPr lang="ru-RU" sz="2400" dirty="0">
                <a:latin typeface="+mj-lt"/>
              </a:rPr>
              <a:t>Водонична веза је слабија од јонске или ковалентне </a:t>
            </a:r>
            <a:r>
              <a:rPr lang="ru-RU" sz="2400" dirty="0" smtClean="0">
                <a:latin typeface="+mj-lt"/>
              </a:rPr>
              <a:t>везе</a:t>
            </a:r>
          </a:p>
          <a:p>
            <a:r>
              <a:rPr lang="ru-RU" sz="2400" dirty="0" smtClean="0">
                <a:latin typeface="+mj-lt"/>
              </a:rPr>
              <a:t>Ова </a:t>
            </a:r>
            <a:r>
              <a:rPr lang="ru-RU" sz="2400" dirty="0">
                <a:latin typeface="+mj-lt"/>
              </a:rPr>
              <a:t>врста везе настаје када атом водоника формира везу са атомом који има већу електронегативност</a:t>
            </a:r>
            <a:r>
              <a:rPr lang="ru-RU" sz="2400" dirty="0" smtClean="0">
                <a:latin typeface="+mj-lt"/>
              </a:rPr>
              <a:t>.</a:t>
            </a:r>
          </a:p>
          <a:p>
            <a:r>
              <a:rPr lang="ru-RU" sz="2400" dirty="0">
                <a:latin typeface="+mj-lt"/>
              </a:rPr>
              <a:t>Најпознатији примери водоничних веза су у молекулама воде, где водонични атом из воде формира везе са атомима кисеоника из других молекула </a:t>
            </a:r>
            <a:r>
              <a:rPr lang="ru-RU" sz="2400" dirty="0" smtClean="0">
                <a:latin typeface="+mj-lt"/>
              </a:rPr>
              <a:t>воде</a:t>
            </a:r>
          </a:p>
          <a:p>
            <a:r>
              <a:rPr lang="ru-RU" sz="2400" dirty="0">
                <a:latin typeface="+mj-lt"/>
              </a:rPr>
              <a:t>Водоничне везе играју кључну улогу у одређивању структуре и својстава воде, биолошких молекула као што су протеини и ДНК, и бројних других </a:t>
            </a:r>
            <a:r>
              <a:rPr lang="ru-RU" sz="2400" dirty="0" smtClean="0">
                <a:latin typeface="+mj-lt"/>
              </a:rPr>
              <a:t>супстанци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610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ВОДОНИЧНА ВЕЗА</a:t>
            </a:r>
            <a:endParaRPr lang="en-US" sz="28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5254868" cy="47412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5377" y="1802423"/>
            <a:ext cx="4154714" cy="4154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728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ПРЕДМЕТ ПРОУЧАВАЊА БИОХЕМИЈЕ</a:t>
            </a:r>
            <a:endParaRPr lang="en-US" sz="28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81800" y="2185802"/>
            <a:ext cx="5181600" cy="3543062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650631" y="1828799"/>
            <a:ext cx="6034454" cy="4431323"/>
          </a:xfrm>
        </p:spPr>
        <p:txBody>
          <a:bodyPr>
            <a:normAutofit/>
          </a:bodyPr>
          <a:lstStyle/>
          <a:p>
            <a:endParaRPr lang="ru-RU" sz="2400" dirty="0" smtClean="0"/>
          </a:p>
          <a:p>
            <a:r>
              <a:rPr lang="ru-RU" sz="2400" dirty="0" smtClean="0">
                <a:latin typeface="+mj-lt"/>
              </a:rPr>
              <a:t>Биохемија проучава функционисање живих организама на молекулском нивоу</a:t>
            </a:r>
          </a:p>
          <a:p>
            <a:r>
              <a:rPr lang="sr-Cyrl-RS" sz="2400" dirty="0" smtClean="0">
                <a:latin typeface="+mj-lt"/>
              </a:rPr>
              <a:t>Проучавање хемијских основа живота, укључујући структуру, функцију, синтезу и разградњу биололекула, као и разумевање метаболичких путева и регулаторних механизама унутар ћелије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039510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ДИСУЛФИДНЕ ВЕЗЕ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+mj-lt"/>
              </a:rPr>
              <a:t>Дисулфидне везе, такође познате као S-S везе, су ковалентне везе између два атома </a:t>
            </a:r>
            <a:r>
              <a:rPr lang="ru-RU" sz="2400" dirty="0" smtClean="0">
                <a:latin typeface="+mj-lt"/>
              </a:rPr>
              <a:t>сумпора (тиолних </a:t>
            </a:r>
            <a:r>
              <a:rPr lang="ru-RU" sz="2400" dirty="0">
                <a:latin typeface="+mj-lt"/>
              </a:rPr>
              <a:t>група (-SH) два цистеинска </a:t>
            </a:r>
            <a:r>
              <a:rPr lang="ru-RU" sz="2400" dirty="0" smtClean="0">
                <a:latin typeface="+mj-lt"/>
              </a:rPr>
              <a:t>остатка - ова </a:t>
            </a:r>
            <a:r>
              <a:rPr lang="ru-RU" sz="2400" dirty="0">
                <a:latin typeface="+mj-lt"/>
              </a:rPr>
              <a:t>реакција се дешава оксидацијом тиолних група, стварајући S-S везе између два  атома </a:t>
            </a:r>
            <a:r>
              <a:rPr lang="ru-RU" sz="2400" dirty="0" smtClean="0">
                <a:latin typeface="+mj-lt"/>
              </a:rPr>
              <a:t>сумпора) </a:t>
            </a:r>
          </a:p>
          <a:p>
            <a:r>
              <a:rPr lang="ru-RU" sz="2400" dirty="0" smtClean="0">
                <a:latin typeface="+mj-lt"/>
              </a:rPr>
              <a:t>Дисулфидне </a:t>
            </a:r>
            <a:r>
              <a:rPr lang="ru-RU" sz="2400" dirty="0">
                <a:latin typeface="+mj-lt"/>
              </a:rPr>
              <a:t>везе доприносе стабилности протеина, одржавајући одређени облик и </a:t>
            </a:r>
            <a:r>
              <a:rPr lang="ru-RU" sz="2400" dirty="0" smtClean="0">
                <a:latin typeface="+mj-lt"/>
              </a:rPr>
              <a:t>структуру</a:t>
            </a:r>
          </a:p>
          <a:p>
            <a:r>
              <a:rPr lang="ru-RU" sz="2400" dirty="0" smtClean="0">
                <a:latin typeface="+mj-lt"/>
              </a:rPr>
              <a:t> Посебно су </a:t>
            </a:r>
            <a:r>
              <a:rPr lang="ru-RU" sz="2400" dirty="0">
                <a:latin typeface="+mj-lt"/>
              </a:rPr>
              <a:t>значајне у структури протеина у кожи, коси, ноктима и другим </a:t>
            </a:r>
            <a:r>
              <a:rPr lang="ru-RU" sz="2400" dirty="0" smtClean="0">
                <a:latin typeface="+mj-lt"/>
              </a:rPr>
              <a:t>ткивима</a:t>
            </a:r>
          </a:p>
          <a:p>
            <a:r>
              <a:rPr lang="ru-RU" sz="2400" dirty="0">
                <a:latin typeface="+mj-lt"/>
              </a:rPr>
              <a:t>Д</a:t>
            </a:r>
            <a:r>
              <a:rPr lang="ru-RU" sz="2400" dirty="0" smtClean="0">
                <a:latin typeface="+mj-lt"/>
              </a:rPr>
              <a:t>исулфидне </a:t>
            </a:r>
            <a:r>
              <a:rPr lang="ru-RU" sz="2400" dirty="0">
                <a:latin typeface="+mj-lt"/>
              </a:rPr>
              <a:t>везе се могу формирати између различитих ланаца протеина, доприносећи чврстоћи и организацији протеинске структуре. 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64526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7729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/>
              <a:t>ДИСУЛФИДНА ВЕЗА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946" y="1785633"/>
            <a:ext cx="2971007" cy="29710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9486" y="1804430"/>
            <a:ext cx="8229598" cy="2793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7417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ВОДА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97977"/>
            <a:ext cx="10515600" cy="5310554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+mj-lt"/>
              </a:rPr>
              <a:t>Вода може </a:t>
            </a:r>
            <a:r>
              <a:rPr lang="ru-RU" sz="2400" dirty="0">
                <a:latin typeface="+mj-lt"/>
              </a:rPr>
              <a:t>да раствори многе супстанце, укључујући минерале, соли и различита хемијска једињења. Ово је кључно јер омогућује организмима да апсорбују и транспортују нутријенте који су им потребни за раст и </a:t>
            </a:r>
            <a:r>
              <a:rPr lang="ru-RU" sz="2400" dirty="0" smtClean="0">
                <a:latin typeface="+mj-lt"/>
              </a:rPr>
              <a:t>одржавање</a:t>
            </a:r>
            <a:endParaRPr lang="en-GB" sz="2400" dirty="0" smtClean="0">
              <a:latin typeface="+mj-lt"/>
            </a:endParaRPr>
          </a:p>
          <a:p>
            <a:r>
              <a:rPr lang="sr-Cyrl-RS" sz="2400" dirty="0">
                <a:latin typeface="+mj-lt"/>
              </a:rPr>
              <a:t>Многе биохемијске реакције, укључујући оне у ћелијама, одвијају се у воденој </a:t>
            </a:r>
            <a:r>
              <a:rPr lang="sr-Cyrl-RS" sz="2400" dirty="0" smtClean="0">
                <a:latin typeface="+mj-lt"/>
              </a:rPr>
              <a:t>средини</a:t>
            </a:r>
            <a:endParaRPr lang="en-GB" sz="2400" dirty="0" smtClean="0">
              <a:latin typeface="+mj-lt"/>
            </a:endParaRPr>
          </a:p>
          <a:p>
            <a:r>
              <a:rPr lang="ru-RU" sz="2400" dirty="0">
                <a:latin typeface="+mj-lt"/>
              </a:rPr>
              <a:t>Одржава структуру ћелија, помаже у одржавању облика и подржава различите органеле унутар </a:t>
            </a:r>
            <a:r>
              <a:rPr lang="ru-RU" sz="2400" dirty="0" smtClean="0">
                <a:latin typeface="+mj-lt"/>
              </a:rPr>
              <a:t>ћелија</a:t>
            </a:r>
            <a:endParaRPr lang="en-GB" sz="2400" dirty="0" smtClean="0">
              <a:latin typeface="+mj-lt"/>
            </a:endParaRPr>
          </a:p>
          <a:p>
            <a:r>
              <a:rPr lang="ru-RU" sz="2400" dirty="0">
                <a:latin typeface="+mj-lt"/>
              </a:rPr>
              <a:t>Вода има висок специфични топлотни капацитет, што значи да може апсорбовати и задржати велику количину </a:t>
            </a:r>
            <a:r>
              <a:rPr lang="ru-RU" sz="2400" dirty="0" smtClean="0">
                <a:latin typeface="+mj-lt"/>
              </a:rPr>
              <a:t>топлоте</a:t>
            </a:r>
            <a:endParaRPr lang="en-GB" sz="2400" dirty="0" smtClean="0">
              <a:latin typeface="+mj-lt"/>
            </a:endParaRPr>
          </a:p>
          <a:p>
            <a:r>
              <a:rPr lang="ru-RU" sz="2400" dirty="0">
                <a:latin typeface="+mj-lt"/>
              </a:rPr>
              <a:t>Вода служи као транспортни медијум за хранљиве материје, гасове и отпадне супстанце у организаму</a:t>
            </a:r>
          </a:p>
          <a:p>
            <a:r>
              <a:rPr lang="ru-RU" sz="2400" dirty="0">
                <a:latin typeface="+mj-lt"/>
              </a:rPr>
              <a:t>Одржавање хидратације - одржавање одговарајуће равнотеже воде је од суштинског значаја за опстанак</a:t>
            </a:r>
          </a:p>
          <a:p>
            <a:endParaRPr lang="en-GB" sz="2400" dirty="0" smtClean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64586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ВОДА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latin typeface="+mj-lt"/>
              </a:rPr>
              <a:t>Супстанце које се растварају у води су хидрофилне – то су поларни молекули</a:t>
            </a:r>
          </a:p>
          <a:p>
            <a:pPr lvl="1"/>
            <a:r>
              <a:rPr lang="ru-RU" sz="2000" dirty="0" smtClean="0">
                <a:latin typeface="+mj-lt"/>
              </a:rPr>
              <a:t>Многе </a:t>
            </a:r>
            <a:r>
              <a:rPr lang="ru-RU" sz="2000" dirty="0">
                <a:latin typeface="+mj-lt"/>
              </a:rPr>
              <a:t>амино киселине имају поларне бочне ланце који могу да формирају водоничне </a:t>
            </a:r>
            <a:r>
              <a:rPr lang="ru-RU" sz="2000" dirty="0" smtClean="0">
                <a:latin typeface="+mj-lt"/>
              </a:rPr>
              <a:t>везе - серин</a:t>
            </a:r>
            <a:r>
              <a:rPr lang="ru-RU" sz="2000" dirty="0">
                <a:latin typeface="+mj-lt"/>
              </a:rPr>
              <a:t>, треонин, и тирозин имају хидроксилне групе (-OH), док аспарагин и глутамин имају амидне </a:t>
            </a:r>
            <a:r>
              <a:rPr lang="ru-RU" sz="2000" dirty="0" smtClean="0">
                <a:latin typeface="+mj-lt"/>
              </a:rPr>
              <a:t>групе</a:t>
            </a:r>
          </a:p>
          <a:p>
            <a:pPr lvl="1"/>
            <a:r>
              <a:rPr lang="ru-RU" sz="2000" dirty="0" smtClean="0">
                <a:latin typeface="+mj-lt"/>
              </a:rPr>
              <a:t>Протеини </a:t>
            </a:r>
            <a:r>
              <a:rPr lang="ru-RU" sz="2000" dirty="0">
                <a:latin typeface="+mj-lt"/>
              </a:rPr>
              <a:t>су полимери амино киселина и садрже поларне регије због поларних бочних ланаца амино киселина и поларних пептидних веза</a:t>
            </a:r>
            <a:r>
              <a:rPr lang="ru-RU" sz="2000" dirty="0" smtClean="0">
                <a:latin typeface="+mj-lt"/>
              </a:rPr>
              <a:t>.</a:t>
            </a:r>
          </a:p>
          <a:p>
            <a:pPr lvl="1"/>
            <a:r>
              <a:rPr lang="ru-RU" sz="2000" dirty="0" smtClean="0">
                <a:latin typeface="+mj-lt"/>
              </a:rPr>
              <a:t>Нуклеинске киселине, ДНК </a:t>
            </a:r>
            <a:r>
              <a:rPr lang="ru-RU" sz="2000" dirty="0">
                <a:latin typeface="+mj-lt"/>
              </a:rPr>
              <a:t>и </a:t>
            </a:r>
            <a:r>
              <a:rPr lang="ru-RU" sz="2000" dirty="0" smtClean="0">
                <a:latin typeface="+mj-lt"/>
              </a:rPr>
              <a:t>РНК, </a:t>
            </a:r>
            <a:r>
              <a:rPr lang="ru-RU" sz="2000" dirty="0">
                <a:latin typeface="+mj-lt"/>
              </a:rPr>
              <a:t>су поларни молекули због присуства фосфатних група које су негативно наелектрисане и хидроксилних група на шећерним компонентама</a:t>
            </a:r>
            <a:r>
              <a:rPr lang="ru-RU" sz="2000" dirty="0" smtClean="0">
                <a:latin typeface="+mj-lt"/>
              </a:rPr>
              <a:t>.</a:t>
            </a:r>
          </a:p>
          <a:p>
            <a:pPr lvl="1"/>
            <a:r>
              <a:rPr lang="ru-RU" sz="2000" dirty="0" smtClean="0">
                <a:latin typeface="+mj-lt"/>
              </a:rPr>
              <a:t>Угљени хидрати као </a:t>
            </a:r>
            <a:r>
              <a:rPr lang="ru-RU" sz="2000" dirty="0">
                <a:latin typeface="+mj-lt"/>
              </a:rPr>
              <a:t>што су глукоза, фруктоза и сахароза, имају више хидроксилних група (-OH) које их чине поларним и растворљивим у води</a:t>
            </a:r>
            <a:r>
              <a:rPr lang="ru-RU" sz="2000" dirty="0" smtClean="0">
                <a:latin typeface="+mj-lt"/>
              </a:rPr>
              <a:t>.</a:t>
            </a:r>
            <a:endParaRPr lang="sr-Cyrl-RS" sz="20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94168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ВОДА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400" dirty="0" smtClean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Супстанце </a:t>
            </a:r>
            <a:r>
              <a:rPr lang="ru-RU" sz="2400" dirty="0">
                <a:latin typeface="+mj-lt"/>
              </a:rPr>
              <a:t>које се не растварају у води су хидрофобне – то су неполарни </a:t>
            </a:r>
            <a:r>
              <a:rPr lang="ru-RU" sz="2400" dirty="0" smtClean="0">
                <a:latin typeface="+mj-lt"/>
              </a:rPr>
              <a:t>молекули:</a:t>
            </a:r>
          </a:p>
          <a:p>
            <a:pPr lvl="1"/>
            <a:r>
              <a:rPr lang="ru-RU" sz="2000" dirty="0" smtClean="0">
                <a:latin typeface="+mj-lt"/>
              </a:rPr>
              <a:t>Триацилглицероли </a:t>
            </a:r>
            <a:r>
              <a:rPr lang="ru-RU" sz="2000" dirty="0">
                <a:latin typeface="+mj-lt"/>
              </a:rPr>
              <a:t>који </a:t>
            </a:r>
            <a:r>
              <a:rPr lang="ru-RU" sz="2000" dirty="0" smtClean="0">
                <a:latin typeface="+mj-lt"/>
              </a:rPr>
              <a:t>се састоје од глицерола везаног </a:t>
            </a:r>
            <a:r>
              <a:rPr lang="ru-RU" sz="2000" dirty="0">
                <a:latin typeface="+mj-lt"/>
              </a:rPr>
              <a:t>за три масне </a:t>
            </a:r>
            <a:r>
              <a:rPr lang="ru-RU" sz="2000" dirty="0" smtClean="0">
                <a:latin typeface="+mj-lt"/>
              </a:rPr>
              <a:t>киселине</a:t>
            </a:r>
            <a:r>
              <a:rPr lang="ru-RU" sz="2000" dirty="0">
                <a:latin typeface="+mj-lt"/>
              </a:rPr>
              <a:t> </a:t>
            </a:r>
            <a:r>
              <a:rPr lang="ru-RU" sz="2000" dirty="0" smtClean="0">
                <a:latin typeface="+mj-lt"/>
              </a:rPr>
              <a:t>које су неполарни молекули</a:t>
            </a:r>
          </a:p>
          <a:p>
            <a:pPr lvl="1"/>
            <a:r>
              <a:rPr lang="ru-RU" sz="2000" dirty="0" smtClean="0">
                <a:latin typeface="+mj-lt"/>
              </a:rPr>
              <a:t>холестерол </a:t>
            </a:r>
            <a:r>
              <a:rPr lang="ru-RU" sz="2000" dirty="0">
                <a:latin typeface="+mj-lt"/>
              </a:rPr>
              <a:t>и </a:t>
            </a:r>
            <a:r>
              <a:rPr lang="ru-RU" sz="2000" dirty="0" smtClean="0">
                <a:latin typeface="+mj-lt"/>
              </a:rPr>
              <a:t> стероидни хормони </a:t>
            </a:r>
          </a:p>
          <a:p>
            <a:pPr lvl="1"/>
            <a:r>
              <a:rPr lang="ru-RU" sz="2000" dirty="0" smtClean="0">
                <a:latin typeface="+mj-lt"/>
              </a:rPr>
              <a:t>Неполарне аминокиселине - имају </a:t>
            </a:r>
            <a:r>
              <a:rPr lang="ru-RU" sz="2000" dirty="0">
                <a:latin typeface="+mj-lt"/>
              </a:rPr>
              <a:t>неполарне бочне ланце, што их чини хидрофобним. Примери </a:t>
            </a:r>
            <a:r>
              <a:rPr lang="ru-RU" sz="2000" dirty="0" smtClean="0">
                <a:latin typeface="+mj-lt"/>
              </a:rPr>
              <a:t>су – аланин, леуцин, изолеуцин, валин, фенилаланин, триптофан</a:t>
            </a:r>
          </a:p>
          <a:p>
            <a:r>
              <a:rPr lang="ru-RU" sz="2400" dirty="0" smtClean="0">
                <a:latin typeface="+mj-lt"/>
              </a:rPr>
              <a:t>Амфипатички молекули имају поларне и неполарне делове, нпр. Молекули фосфолипида и неестерификован холестерол</a:t>
            </a:r>
            <a:endParaRPr lang="ru-RU" sz="2400" dirty="0">
              <a:latin typeface="+mj-lt"/>
            </a:endParaRPr>
          </a:p>
          <a:p>
            <a:pPr marL="457200" lvl="1" indent="0">
              <a:buNone/>
            </a:pP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423372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ВОДА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+mj-lt"/>
              </a:rPr>
              <a:t>Кретање воде између ћелија и екстрацелуларног простора се одвија кроз процесе познате као осмоза и </a:t>
            </a:r>
            <a:r>
              <a:rPr lang="ru-RU" sz="2400" dirty="0" smtClean="0">
                <a:latin typeface="+mj-lt"/>
              </a:rPr>
              <a:t>дифузија</a:t>
            </a:r>
            <a:endParaRPr lang="sr-Latn-RS" sz="2400" dirty="0" smtClean="0">
              <a:latin typeface="+mj-lt"/>
            </a:endParaRPr>
          </a:p>
          <a:p>
            <a:r>
              <a:rPr lang="ru-RU" sz="2400" dirty="0">
                <a:latin typeface="+mj-lt"/>
              </a:rPr>
              <a:t>Дифузија је процес кретања честица од места више концентрације ка месту ниже </a:t>
            </a:r>
            <a:r>
              <a:rPr lang="ru-RU" sz="2400" dirty="0" smtClean="0">
                <a:latin typeface="+mj-lt"/>
              </a:rPr>
              <a:t>концентрације</a:t>
            </a:r>
            <a:endParaRPr lang="sr-Latn-RS" sz="2400" dirty="0">
              <a:latin typeface="+mj-lt"/>
            </a:endParaRPr>
          </a:p>
          <a:p>
            <a:r>
              <a:rPr lang="ru-RU" sz="2400" dirty="0">
                <a:latin typeface="+mj-lt"/>
              </a:rPr>
              <a:t>Осмоза је специфичан облик дифузије у којем вода креће кроз селективно пропустну мембрану према региону са вишим концентрацијама растворених супстанци. На пример, ако постоји разлика у концентрацији раствора између екстрацелуларног простора и унутарћелијског простора, вода ће се кретати кроз мембрану како би изједначила концентрацију раствора с обе стране мембране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459683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ВОДА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sr-Cyrl-R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456" y="2333893"/>
            <a:ext cx="5712447" cy="333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5764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АЦИДО-БАЗНА РАВНОТЕЖА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+mj-lt"/>
              </a:rPr>
              <a:t>У </a:t>
            </a:r>
            <a:r>
              <a:rPr lang="ru-RU" sz="2400" dirty="0">
                <a:latin typeface="+mj-lt"/>
              </a:rPr>
              <a:t>људском телу, оптимална рН вредност зависи од специфичних делова тела. На пример, желудачни сок је изузетно кисео (ниски рН) како би помогао у варењу хране, док је крв благо базна са вредностима између 7,35 и </a:t>
            </a:r>
            <a:r>
              <a:rPr lang="ru-RU" sz="2400" dirty="0" smtClean="0">
                <a:latin typeface="+mj-lt"/>
              </a:rPr>
              <a:t>7,45</a:t>
            </a:r>
          </a:p>
          <a:p>
            <a:r>
              <a:rPr lang="ru-RU" sz="2400" dirty="0" smtClean="0">
                <a:latin typeface="+mj-lt"/>
              </a:rPr>
              <a:t>Тежња </a:t>
            </a:r>
            <a:r>
              <a:rPr lang="ru-RU" sz="2400" dirty="0">
                <a:latin typeface="+mj-lt"/>
              </a:rPr>
              <a:t>ка одржавању одређених рН нивоа у различитим деловима тела важно је за нормално функционисање метаболичких </a:t>
            </a:r>
            <a:r>
              <a:rPr lang="ru-RU" sz="2400" dirty="0" smtClean="0">
                <a:latin typeface="+mj-lt"/>
              </a:rPr>
              <a:t>процеса</a:t>
            </a:r>
          </a:p>
          <a:p>
            <a:r>
              <a:rPr lang="ru-RU" sz="2400" dirty="0" smtClean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Организам има различите механизме за одржавање равнотеже рН крви, укључујући пуфере крви, бубрег и респираторни систем. </a:t>
            </a:r>
            <a:endParaRPr lang="ru-RU" sz="2400" dirty="0" smtClean="0">
              <a:latin typeface="+mj-lt"/>
            </a:endParaRPr>
          </a:p>
          <a:p>
            <a:r>
              <a:rPr lang="sr-Cyrl-RS" sz="2400" dirty="0">
                <a:latin typeface="+mj-lt"/>
              </a:rPr>
              <a:t>Ћелије такође имају свој физиолошки рН који је најчешће између 7,0 - 7,4, али постоје разлике између ткива (нпр. скелетни мишићи сисара имају тенденцију да имају рН од 6,8-7,1</a:t>
            </a:r>
            <a:r>
              <a:rPr lang="sr-Cyrl-RS" sz="2400" dirty="0" smtClean="0">
                <a:latin typeface="+mj-lt"/>
              </a:rPr>
              <a:t>)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450336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/>
              <a:t>АЦИДО-БАЗНА РАВНОТЕЖА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latin typeface="+mj-lt"/>
              </a:rPr>
              <a:t>Пуферски систем крви - хемијски системи који могу брзо апсорбовати или ослободити водоникове јоне (H+), чиме се спречавају велике промене у рН </a:t>
            </a:r>
            <a:r>
              <a:rPr lang="ru-RU" sz="2400" dirty="0" smtClean="0">
                <a:latin typeface="+mj-lt"/>
              </a:rPr>
              <a:t>вредности - примери </a:t>
            </a:r>
            <a:r>
              <a:rPr lang="ru-RU" sz="2400" dirty="0">
                <a:latin typeface="+mj-lt"/>
              </a:rPr>
              <a:t>пуферских система укључују бикарбонатни систем (HCO3-/CO2), фосфатни систем и протеине у крви. </a:t>
            </a:r>
            <a:endParaRPr lang="ru-RU" sz="2400" dirty="0" smtClean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Респираторни </a:t>
            </a:r>
            <a:r>
              <a:rPr lang="ru-RU" sz="2400" dirty="0">
                <a:latin typeface="+mj-lt"/>
              </a:rPr>
              <a:t>систем - дисање регулише концентрацију CO2 (угљен-диоксид) у крви. Повећана концентрација CO2 може доводи до формирања хемијске киселине, што смањује pH вредност крви. Дисањем се избацује вишак CO2 и враћа нормална pH </a:t>
            </a:r>
            <a:r>
              <a:rPr lang="ru-RU" sz="2400" dirty="0" smtClean="0">
                <a:latin typeface="+mj-lt"/>
              </a:rPr>
              <a:t>вредност</a:t>
            </a:r>
          </a:p>
          <a:p>
            <a:r>
              <a:rPr lang="ru-RU" sz="2400" dirty="0" smtClean="0">
                <a:latin typeface="+mj-lt"/>
              </a:rPr>
              <a:t>Екскреторни </a:t>
            </a:r>
            <a:r>
              <a:rPr lang="ru-RU" sz="2400" dirty="0">
                <a:latin typeface="+mj-lt"/>
              </a:rPr>
              <a:t>систем - бубрези играју улогу у уклањању водоникових јона и избацивању киселина и база путем урина. 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565906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Основне врсте биомолекула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Latn-RS" sz="2400" dirty="0" smtClean="0">
              <a:latin typeface="+mj-lt"/>
            </a:endParaRPr>
          </a:p>
          <a:p>
            <a:endParaRPr lang="sr-Latn-RS" sz="2400" dirty="0">
              <a:latin typeface="+mj-lt"/>
            </a:endParaRPr>
          </a:p>
          <a:p>
            <a:r>
              <a:rPr lang="sr-Cyrl-RS" sz="2400" dirty="0" smtClean="0">
                <a:latin typeface="+mj-lt"/>
              </a:rPr>
              <a:t>Угљени хидрати</a:t>
            </a:r>
          </a:p>
          <a:p>
            <a:r>
              <a:rPr lang="sr-Cyrl-RS" sz="2400" dirty="0" smtClean="0">
                <a:latin typeface="+mj-lt"/>
              </a:rPr>
              <a:t>Масти</a:t>
            </a:r>
          </a:p>
          <a:p>
            <a:r>
              <a:rPr lang="sr-Cyrl-RS" sz="2400" dirty="0" smtClean="0">
                <a:latin typeface="+mj-lt"/>
              </a:rPr>
              <a:t>Протеини</a:t>
            </a:r>
          </a:p>
          <a:p>
            <a:r>
              <a:rPr lang="sr-Cyrl-RS" sz="2400" dirty="0" smtClean="0">
                <a:latin typeface="+mj-lt"/>
              </a:rPr>
              <a:t>Нуклеинске киселине</a:t>
            </a:r>
            <a:endParaRPr lang="en-US" sz="2400" dirty="0"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843" y="1825625"/>
            <a:ext cx="6259957" cy="389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276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РАЗВОЈ БИОХЕМИЈЕ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6986954" cy="4351338"/>
          </a:xfrm>
        </p:spPr>
        <p:txBody>
          <a:bodyPr>
            <a:normAutofit/>
          </a:bodyPr>
          <a:lstStyle/>
          <a:p>
            <a:endParaRPr lang="sr-Cyrl-RS" sz="2400" dirty="0" smtClean="0">
              <a:latin typeface="+mj-lt"/>
            </a:endParaRPr>
          </a:p>
          <a:p>
            <a:r>
              <a:rPr lang="sr-Cyrl-RS" sz="2400" dirty="0" smtClean="0">
                <a:latin typeface="+mj-lt"/>
              </a:rPr>
              <a:t>Развој биохемије почиње у античко доба, али се као почетак биохемије као науке најчешће узима 19. век када је 1833. откривен први ензим дијастаза (амилаза)</a:t>
            </a:r>
          </a:p>
          <a:p>
            <a:r>
              <a:rPr lang="sr-Cyrl-RS" sz="2400" dirty="0" smtClean="0">
                <a:latin typeface="+mj-lt"/>
              </a:rPr>
              <a:t>Немачки хемичар Едуард Бухнер (</a:t>
            </a:r>
            <a:r>
              <a:rPr lang="en-US" sz="2400" dirty="0" smtClean="0">
                <a:latin typeface="+mj-lt"/>
              </a:rPr>
              <a:t>Eduard Buchner) </a:t>
            </a:r>
            <a:r>
              <a:rPr lang="sr-Cyrl-RS" sz="2400" dirty="0" smtClean="0">
                <a:latin typeface="+mj-lt"/>
              </a:rPr>
              <a:t>је 1897. објавио рад „О алкохолној ферментацији без ћелија квасца“ чиме је први пут демонстриран комплексан биохемијски процес. </a:t>
            </a:r>
            <a:endParaRPr lang="en-US" sz="2400" dirty="0">
              <a:latin typeface="+mj-lt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520479" y="2015698"/>
            <a:ext cx="24193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3883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УГЉЕНИ ХИДРАТИ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7108"/>
            <a:ext cx="10515600" cy="5205046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+mj-lt"/>
              </a:rPr>
              <a:t>Угљени хидрати, такође познати као шећери, представљају класу органских једињења која се састоји од атома угљеника, водоника и кисеоника. </a:t>
            </a:r>
            <a:endParaRPr lang="sr-Latn-RS" sz="2400" dirty="0" smtClean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На </a:t>
            </a:r>
            <a:r>
              <a:rPr lang="ru-RU" sz="2400" dirty="0">
                <a:latin typeface="+mj-lt"/>
              </a:rPr>
              <a:t>основу структуре угљени хидрати се деле на моносахариде и </a:t>
            </a:r>
            <a:r>
              <a:rPr lang="ru-RU" sz="2400" dirty="0" smtClean="0">
                <a:latin typeface="+mj-lt"/>
              </a:rPr>
              <a:t>полисахариде</a:t>
            </a:r>
            <a:endParaRPr lang="sr-Latn-RS" sz="2400" dirty="0" smtClean="0">
              <a:latin typeface="+mj-lt"/>
            </a:endParaRPr>
          </a:p>
          <a:p>
            <a:r>
              <a:rPr lang="sr-Cyrl-RS" sz="2400" dirty="0">
                <a:latin typeface="+mj-lt"/>
              </a:rPr>
              <a:t>Моносахариди се даље деле у односу на број атома угљеника који </a:t>
            </a:r>
            <a:r>
              <a:rPr lang="sr-Cyrl-RS" sz="2400" dirty="0" smtClean="0">
                <a:latin typeface="+mj-lt"/>
              </a:rPr>
              <a:t>садрже</a:t>
            </a:r>
            <a:endParaRPr lang="sr-Latn-RS" sz="2400" dirty="0" smtClean="0">
              <a:latin typeface="+mj-lt"/>
            </a:endParaRPr>
          </a:p>
          <a:p>
            <a:r>
              <a:rPr lang="sr-Cyrl-RS" sz="2400" dirty="0" smtClean="0">
                <a:latin typeface="+mj-lt"/>
              </a:rPr>
              <a:t> </a:t>
            </a:r>
            <a:r>
              <a:rPr lang="sr-Cyrl-RS" sz="2400" dirty="0">
                <a:latin typeface="+mj-lt"/>
              </a:rPr>
              <a:t>Општа формула немодификованог моносахарида је </a:t>
            </a:r>
            <a:r>
              <a:rPr lang="sr-Cyrl-RS" sz="2400" b="1" dirty="0">
                <a:latin typeface="+mj-lt"/>
              </a:rPr>
              <a:t>С</a:t>
            </a:r>
            <a:r>
              <a:rPr lang="en-US" sz="2400" b="1" dirty="0" smtClean="0">
                <a:latin typeface="+mj-lt"/>
              </a:rPr>
              <a:t>nH2nOn</a:t>
            </a:r>
            <a:endParaRPr lang="sr-Latn-RS" sz="2400" dirty="0" smtClean="0">
              <a:latin typeface="+mj-lt"/>
            </a:endParaRPr>
          </a:p>
          <a:p>
            <a:r>
              <a:rPr lang="en-US" sz="2400" dirty="0" smtClean="0">
                <a:latin typeface="+mj-lt"/>
              </a:rPr>
              <a:t> </a:t>
            </a:r>
            <a:r>
              <a:rPr lang="sr-Cyrl-RS" sz="2400" dirty="0">
                <a:latin typeface="+mj-lt"/>
              </a:rPr>
              <a:t>У молекулу моносахарида један атом угљеника је двоструком везом везан за кисеоник са којим гради карбонилну групу </a:t>
            </a:r>
            <a:endParaRPr lang="sr-Latn-RS" sz="2400" dirty="0">
              <a:latin typeface="+mj-lt"/>
            </a:endParaRPr>
          </a:p>
          <a:p>
            <a:r>
              <a:rPr lang="sr-Cyrl-RS" sz="2400" dirty="0" smtClean="0">
                <a:latin typeface="+mj-lt"/>
              </a:rPr>
              <a:t>Ако </a:t>
            </a:r>
            <a:r>
              <a:rPr lang="sr-Cyrl-RS" sz="2400" dirty="0">
                <a:latin typeface="+mj-lt"/>
              </a:rPr>
              <a:t>је карбонилна група алдехидна моносахарид је </a:t>
            </a:r>
            <a:r>
              <a:rPr lang="sr-Cyrl-RS" sz="2400" dirty="0" smtClean="0">
                <a:latin typeface="+mj-lt"/>
              </a:rPr>
              <a:t>алдоза</a:t>
            </a:r>
            <a:r>
              <a:rPr lang="sr-Latn-RS" sz="2400" dirty="0" smtClean="0">
                <a:latin typeface="+mj-lt"/>
              </a:rPr>
              <a:t> (</a:t>
            </a:r>
            <a:r>
              <a:rPr lang="sr-Cyrl-RS" sz="2400" dirty="0" smtClean="0">
                <a:latin typeface="+mj-lt"/>
              </a:rPr>
              <a:t>нпр. глукоза, </a:t>
            </a:r>
            <a:r>
              <a:rPr lang="sr-Cyrl-RS" sz="2400" dirty="0">
                <a:latin typeface="+mj-lt"/>
              </a:rPr>
              <a:t>а ако је кето група, онда се ради о </a:t>
            </a:r>
            <a:r>
              <a:rPr lang="sr-Cyrl-RS" sz="2400" dirty="0" smtClean="0">
                <a:latin typeface="+mj-lt"/>
              </a:rPr>
              <a:t>кетози</a:t>
            </a:r>
            <a:r>
              <a:rPr lang="sr-Cyrl-RS" sz="2400" dirty="0">
                <a:latin typeface="+mj-lt"/>
              </a:rPr>
              <a:t> </a:t>
            </a:r>
            <a:r>
              <a:rPr lang="sr-Cyrl-RS" sz="2400" dirty="0" smtClean="0">
                <a:latin typeface="+mj-lt"/>
              </a:rPr>
              <a:t>(нпр. фруктоза)</a:t>
            </a:r>
          </a:p>
          <a:p>
            <a:r>
              <a:rPr lang="ru-RU" sz="2400" dirty="0">
                <a:latin typeface="+mj-lt"/>
              </a:rPr>
              <a:t>У растворима моносахариди се углавном налазе у облику прстенасте структуре, која настаје реакцијом алдехидне или кето групе са хидроксилном групом у истом молекулу, чиме се ствара прстен </a:t>
            </a:r>
          </a:p>
          <a:p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803468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dirty="0">
                <a:solidFill>
                  <a:prstClr val="black"/>
                </a:solidFill>
              </a:rPr>
              <a:t>УГЉЕНИ ХИДРАТИ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21269" y="2064574"/>
            <a:ext cx="1568353" cy="37824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4861" y="1976651"/>
            <a:ext cx="1417162" cy="378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1509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/>
              <a:t>УГЉЕНИ ХИДРАТИ</a:t>
            </a:r>
            <a:endParaRPr lang="en-US" sz="28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4156" y="1825625"/>
            <a:ext cx="816368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2571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/>
              <a:t>УГЉЕНИ ХИДРАТИ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4524" y="1966302"/>
            <a:ext cx="9160538" cy="400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5507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УГЉЕНИ ХИДРАТИ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+mj-lt"/>
              </a:rPr>
              <a:t>Полисахариди представљају полимере </a:t>
            </a:r>
            <a:r>
              <a:rPr lang="ru-RU" sz="2400" dirty="0" smtClean="0">
                <a:latin typeface="+mj-lt"/>
              </a:rPr>
              <a:t>моносахарида</a:t>
            </a:r>
            <a:endParaRPr lang="en-GB" sz="2400" dirty="0" smtClean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У хуманом организму најзаступљенији полисахарид је гликоген који представља разгранати полимер </a:t>
            </a:r>
            <a:r>
              <a:rPr lang="ru-RU" sz="2400" dirty="0" smtClean="0">
                <a:latin typeface="+mj-lt"/>
              </a:rPr>
              <a:t>глукозе</a:t>
            </a:r>
            <a:endParaRPr lang="en-GB" sz="2400" dirty="0" smtClean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У гликогену су молекули глукозе повезани гликозидним </a:t>
            </a:r>
            <a:r>
              <a:rPr lang="ru-RU" sz="2400" dirty="0" smtClean="0">
                <a:latin typeface="+mj-lt"/>
              </a:rPr>
              <a:t>везама</a:t>
            </a:r>
            <a:endParaRPr lang="en-GB" sz="2400" dirty="0" smtClean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Гликоген </a:t>
            </a:r>
            <a:r>
              <a:rPr lang="ru-RU" sz="2400" dirty="0">
                <a:latin typeface="+mj-lt"/>
              </a:rPr>
              <a:t>је облик у коме се глукоза складишти и по потреби разграђује у циљу ослобађања глукозе, која ће се искористити за добијање </a:t>
            </a:r>
            <a:r>
              <a:rPr lang="ru-RU" sz="2400" dirty="0" smtClean="0">
                <a:latin typeface="+mj-lt"/>
              </a:rPr>
              <a:t>енергије</a:t>
            </a:r>
          </a:p>
          <a:p>
            <a:r>
              <a:rPr lang="ru-RU" sz="2400" dirty="0">
                <a:latin typeface="+mj-lt"/>
              </a:rPr>
              <a:t>Сложени угљени хидрати - </a:t>
            </a:r>
            <a:r>
              <a:rPr lang="ru-RU" sz="2400" dirty="0" smtClean="0">
                <a:latin typeface="+mj-lt"/>
              </a:rPr>
              <a:t>гликозаминогликани садрже понављајуће </a:t>
            </a:r>
            <a:r>
              <a:rPr lang="ru-RU" sz="2400" dirty="0">
                <a:latin typeface="+mj-lt"/>
              </a:rPr>
              <a:t>јединице дисахарида које садрже амино шећер (најчешће глукозамин или галактозамин) и шећер са сулфатним групама</a:t>
            </a:r>
            <a:endParaRPr lang="en-GB" sz="24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563711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УГЉЕНИ ХИДРАТИ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dirty="0" smtClean="0">
                <a:latin typeface="+mj-lt"/>
              </a:rPr>
              <a:t>Улоге угљених хидрата:</a:t>
            </a:r>
          </a:p>
          <a:p>
            <a:r>
              <a:rPr lang="ru-RU" sz="2400" dirty="0">
                <a:solidFill>
                  <a:srgbClr val="FF0000"/>
                </a:solidFill>
                <a:latin typeface="+mj-lt"/>
              </a:rPr>
              <a:t>Главна улога угљених хидрата у организму је  да обезбеде енергију за ћелије</a:t>
            </a:r>
          </a:p>
          <a:p>
            <a:pPr marL="0" indent="0">
              <a:buNone/>
            </a:pPr>
            <a:r>
              <a:rPr lang="ru-RU" sz="2400" dirty="0">
                <a:latin typeface="+mj-lt"/>
              </a:rPr>
              <a:t> </a:t>
            </a:r>
            <a:r>
              <a:rPr lang="ru-RU" sz="2400" dirty="0" smtClean="0">
                <a:latin typeface="+mj-lt"/>
              </a:rPr>
              <a:t>   Ћелије </a:t>
            </a:r>
            <a:r>
              <a:rPr lang="ru-RU" sz="2400" dirty="0">
                <a:latin typeface="+mj-lt"/>
              </a:rPr>
              <a:t>свих ткива имају способност сагоревања </a:t>
            </a:r>
            <a:r>
              <a:rPr lang="ru-RU" sz="2400" dirty="0" smtClean="0">
                <a:latin typeface="+mj-lt"/>
              </a:rPr>
              <a:t>глукозе</a:t>
            </a:r>
          </a:p>
          <a:p>
            <a:r>
              <a:rPr lang="ru-RU" sz="2400" dirty="0">
                <a:latin typeface="+mj-lt"/>
              </a:rPr>
              <a:t>Пентозни шећери, рибоза и дезоксирибоза, улазе у састав нуклеотида који су </a:t>
            </a:r>
            <a:r>
              <a:rPr lang="ru-RU" sz="2400" dirty="0">
                <a:solidFill>
                  <a:srgbClr val="FF0000"/>
                </a:solidFill>
                <a:latin typeface="+mj-lt"/>
              </a:rPr>
              <a:t>мономерне јединице нуклеинских киселина, RNK и DNK</a:t>
            </a:r>
          </a:p>
          <a:p>
            <a:r>
              <a:rPr lang="sr-Cyrl-RS" sz="2400" dirty="0">
                <a:solidFill>
                  <a:srgbClr val="FF0000"/>
                </a:solidFill>
                <a:latin typeface="+mj-lt"/>
              </a:rPr>
              <a:t>Гликозаминогликани</a:t>
            </a:r>
            <a:r>
              <a:rPr lang="sr-Cyrl-RS" sz="2400" dirty="0">
                <a:latin typeface="+mj-lt"/>
              </a:rPr>
              <a:t> су група сложених макромолекула које се састоје од дисахаридних јединица. Ове молекуле су </a:t>
            </a:r>
            <a:r>
              <a:rPr lang="sr-Cyrl-RS" sz="2400" dirty="0">
                <a:solidFill>
                  <a:srgbClr val="FF0000"/>
                </a:solidFill>
                <a:latin typeface="+mj-lt"/>
              </a:rPr>
              <a:t>кључне компоненте екстрацелуларног матрикса</a:t>
            </a:r>
            <a:r>
              <a:rPr lang="sr-Cyrl-RS" sz="2400" dirty="0">
                <a:latin typeface="+mj-lt"/>
              </a:rPr>
              <a:t>, тј. супстанце која окружује ћелије у многим ткивима организма </a:t>
            </a:r>
            <a:r>
              <a:rPr lang="sr-Cyrl-RS" sz="2400" dirty="0" smtClean="0">
                <a:latin typeface="+mj-lt"/>
              </a:rPr>
              <a:t>(хијалуронска киселина, хондроитин сулфат, дерматан сулфат, кератан сулфат)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415788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072661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/>
              <a:t>ЛИПИДИ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72662"/>
            <a:ext cx="10515600" cy="5609492"/>
          </a:xfrm>
        </p:spPr>
        <p:txBody>
          <a:bodyPr>
            <a:noAutofit/>
          </a:bodyPr>
          <a:lstStyle/>
          <a:p>
            <a:r>
              <a:rPr lang="ru-RU" sz="2200" dirty="0">
                <a:latin typeface="+mj-lt"/>
              </a:rPr>
              <a:t>Липиди су широка класа молекула, која укључује различите типове хидрофобних </a:t>
            </a:r>
            <a:r>
              <a:rPr lang="ru-RU" sz="2200" dirty="0" smtClean="0">
                <a:latin typeface="+mj-lt"/>
              </a:rPr>
              <a:t>једињења</a:t>
            </a:r>
          </a:p>
          <a:p>
            <a:r>
              <a:rPr lang="ru-RU" sz="2200" dirty="0">
                <a:latin typeface="+mj-lt"/>
              </a:rPr>
              <a:t>Најзначајније врсте липидних молекула су триацилглицероли, фосфолипиди и </a:t>
            </a:r>
            <a:r>
              <a:rPr lang="ru-RU" sz="2200" dirty="0" smtClean="0">
                <a:latin typeface="+mj-lt"/>
              </a:rPr>
              <a:t>холестерол</a:t>
            </a:r>
          </a:p>
          <a:p>
            <a:r>
              <a:rPr lang="sr-Cyrl-RS" sz="2200" dirty="0">
                <a:solidFill>
                  <a:srgbClr val="FF0000"/>
                </a:solidFill>
                <a:latin typeface="+mj-lt"/>
              </a:rPr>
              <a:t>Триацилглицероли</a:t>
            </a:r>
            <a:r>
              <a:rPr lang="sr-Cyrl-RS" sz="2200" dirty="0">
                <a:latin typeface="+mj-lt"/>
              </a:rPr>
              <a:t> се састоје од </a:t>
            </a:r>
            <a:r>
              <a:rPr lang="en-US" sz="2200" dirty="0">
                <a:latin typeface="+mj-lt"/>
              </a:rPr>
              <a:t>je</a:t>
            </a:r>
            <a:r>
              <a:rPr lang="sr-Cyrl-RS" sz="2200" dirty="0">
                <a:latin typeface="+mj-lt"/>
              </a:rPr>
              <a:t>дног молекула глицерола </a:t>
            </a:r>
            <a:r>
              <a:rPr lang="sr-Cyrl-RS" sz="2200" dirty="0" smtClean="0">
                <a:latin typeface="+mj-lt"/>
              </a:rPr>
              <a:t>који је естерификован са три молекула </a:t>
            </a:r>
            <a:r>
              <a:rPr lang="sr-Cyrl-RS" sz="2200" dirty="0">
                <a:latin typeface="+mj-lt"/>
              </a:rPr>
              <a:t>масних киселина. </a:t>
            </a:r>
            <a:endParaRPr lang="sr-Cyrl-RS" sz="2200" dirty="0" smtClean="0">
              <a:latin typeface="+mj-lt"/>
            </a:endParaRPr>
          </a:p>
          <a:p>
            <a:r>
              <a:rPr lang="en-US" sz="2200" dirty="0" smtClean="0">
                <a:solidFill>
                  <a:srgbClr val="FF0000"/>
                </a:solidFill>
                <a:latin typeface="+mj-lt"/>
              </a:rPr>
              <a:t>M</a:t>
            </a:r>
            <a:r>
              <a:rPr lang="sr-Cyrl-RS" sz="2200" dirty="0">
                <a:solidFill>
                  <a:srgbClr val="FF0000"/>
                </a:solidFill>
                <a:latin typeface="+mj-lt"/>
              </a:rPr>
              <a:t>асне киселине </a:t>
            </a:r>
            <a:r>
              <a:rPr lang="sr-Cyrl-RS" sz="2200" dirty="0">
                <a:latin typeface="+mj-lt"/>
              </a:rPr>
              <a:t>су линеарни молекули који се састоје од угљоводоничног ланца са карбоксилном групом на крају. </a:t>
            </a:r>
            <a:endParaRPr lang="sr-Cyrl-RS" sz="2200" dirty="0" smtClean="0">
              <a:latin typeface="+mj-lt"/>
            </a:endParaRPr>
          </a:p>
          <a:p>
            <a:r>
              <a:rPr lang="sr-Cyrl-RS" sz="2200" dirty="0" smtClean="0">
                <a:latin typeface="+mj-lt"/>
              </a:rPr>
              <a:t>Постоје </a:t>
            </a:r>
            <a:r>
              <a:rPr lang="sr-Cyrl-RS" sz="2200" dirty="0">
                <a:latin typeface="+mj-lt"/>
              </a:rPr>
              <a:t>различите врсте масних киселина, а оне могу бити подељене у три главне категорије: </a:t>
            </a:r>
            <a:r>
              <a:rPr lang="sr-Cyrl-RS" sz="2200" u="sng" dirty="0">
                <a:latin typeface="+mj-lt"/>
              </a:rPr>
              <a:t>засићене, мононезасићене и полинезасићене </a:t>
            </a:r>
          </a:p>
          <a:p>
            <a:r>
              <a:rPr lang="sr-Cyrl-RS" sz="2200" dirty="0" smtClean="0">
                <a:latin typeface="+mj-lt"/>
              </a:rPr>
              <a:t>Примери засићених масних киселина су </a:t>
            </a:r>
            <a:r>
              <a:rPr lang="sr-Cyrl-RS" sz="2200" u="sng" dirty="0" smtClean="0">
                <a:latin typeface="+mj-lt"/>
              </a:rPr>
              <a:t>палимитинска киселина </a:t>
            </a:r>
            <a:r>
              <a:rPr lang="sr-Cyrl-RS" sz="2200" u="sng" dirty="0">
                <a:latin typeface="+mj-lt"/>
              </a:rPr>
              <a:t>и </a:t>
            </a:r>
            <a:r>
              <a:rPr lang="sr-Cyrl-RS" sz="2200" u="sng" dirty="0" smtClean="0">
                <a:latin typeface="+mj-lt"/>
              </a:rPr>
              <a:t>стеаринска киселина</a:t>
            </a:r>
          </a:p>
          <a:p>
            <a:r>
              <a:rPr lang="sr-Cyrl-RS" sz="2200" dirty="0" smtClean="0">
                <a:latin typeface="+mj-lt"/>
              </a:rPr>
              <a:t>  </a:t>
            </a:r>
            <a:r>
              <a:rPr lang="sr-Cyrl-RS" sz="2200" dirty="0">
                <a:latin typeface="+mj-lt"/>
              </a:rPr>
              <a:t>Незасићене масне киселине имају једну или више двоструких веза између угљеникових атома у својим молекулима. Ако имају само једну двоструку везу, називају се </a:t>
            </a:r>
            <a:r>
              <a:rPr lang="sr-Cyrl-RS" sz="2200" dirty="0" smtClean="0">
                <a:latin typeface="+mj-lt"/>
              </a:rPr>
              <a:t>мононезасићене (нпр. </a:t>
            </a:r>
            <a:r>
              <a:rPr lang="sr-Cyrl-RS" sz="2200" u="sng" dirty="0" smtClean="0">
                <a:latin typeface="+mj-lt"/>
              </a:rPr>
              <a:t>олеинска киселина</a:t>
            </a:r>
            <a:r>
              <a:rPr lang="sr-Cyrl-RS" sz="2200" dirty="0" smtClean="0">
                <a:latin typeface="+mj-lt"/>
              </a:rPr>
              <a:t>), </a:t>
            </a:r>
            <a:r>
              <a:rPr lang="sr-Cyrl-RS" sz="2200" dirty="0">
                <a:latin typeface="+mj-lt"/>
              </a:rPr>
              <a:t>а ако имају више, онда су </a:t>
            </a:r>
            <a:r>
              <a:rPr lang="sr-Cyrl-RS" sz="2200" dirty="0" smtClean="0">
                <a:latin typeface="+mj-lt"/>
              </a:rPr>
              <a:t>полинезасићене (нпр. </a:t>
            </a:r>
            <a:r>
              <a:rPr lang="sr-Cyrl-RS" sz="2200" u="sng" dirty="0" smtClean="0">
                <a:latin typeface="+mj-lt"/>
              </a:rPr>
              <a:t>линоленска киселина</a:t>
            </a:r>
            <a:r>
              <a:rPr lang="sr-Cyrl-RS" sz="2200" dirty="0" smtClean="0">
                <a:latin typeface="+mj-lt"/>
              </a:rPr>
              <a:t>)</a:t>
            </a:r>
            <a:endParaRPr lang="en-US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188760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ЛИПИДИ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5470" y="1690688"/>
            <a:ext cx="6500916" cy="510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7768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ЛИПИДИ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0831" y="1878441"/>
            <a:ext cx="7490713" cy="4135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65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ЛИПИДИ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+mj-lt"/>
              </a:rPr>
              <a:t>Триацилглицероли су главни облик у ком је </a:t>
            </a:r>
            <a:r>
              <a:rPr lang="ru-RU" sz="2400" dirty="0">
                <a:solidFill>
                  <a:srgbClr val="FF0000"/>
                </a:solidFill>
                <a:latin typeface="+mj-lt"/>
              </a:rPr>
              <a:t>конзервирана енергија у масном </a:t>
            </a:r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ткиву </a:t>
            </a:r>
            <a:r>
              <a:rPr lang="ru-RU" sz="2400" dirty="0" smtClean="0">
                <a:latin typeface="+mj-lt"/>
              </a:rPr>
              <a:t>- по </a:t>
            </a:r>
            <a:r>
              <a:rPr lang="ru-RU" sz="2400" dirty="0">
                <a:latin typeface="+mj-lt"/>
              </a:rPr>
              <a:t>потреби, они се разграђују и сагоревају чиме се ослобађа </a:t>
            </a:r>
            <a:r>
              <a:rPr lang="ru-RU" sz="2400" dirty="0" smtClean="0">
                <a:latin typeface="+mj-lt"/>
              </a:rPr>
              <a:t>енергија</a:t>
            </a:r>
          </a:p>
          <a:p>
            <a:r>
              <a:rPr lang="ru-RU" sz="2400" dirty="0" smtClean="0">
                <a:latin typeface="+mj-lt"/>
              </a:rPr>
              <a:t>У </a:t>
            </a:r>
            <a:r>
              <a:rPr lang="ru-RU" sz="2400" dirty="0">
                <a:latin typeface="+mj-lt"/>
              </a:rPr>
              <a:t>триацилглицеролима је садржано више енергије гледано по јединици масе него у угљеним хидратима или протеинима с обзиром да се сагоревањем једног грама масти ослобађа 9.3 kCal енергије, док угљени хидрати и протеини дају по 4 </a:t>
            </a:r>
            <a:r>
              <a:rPr lang="ru-RU" sz="2400" dirty="0" smtClean="0">
                <a:latin typeface="+mj-lt"/>
              </a:rPr>
              <a:t>kCal/g</a:t>
            </a:r>
          </a:p>
          <a:p>
            <a:r>
              <a:rPr lang="ru-RU" sz="2400" dirty="0" smtClean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Триглицериди ускладиштени и у масним ћелијама испод коже служе и као </a:t>
            </a:r>
            <a:r>
              <a:rPr lang="ru-RU" sz="2400" dirty="0">
                <a:solidFill>
                  <a:srgbClr val="FF0000"/>
                </a:solidFill>
                <a:latin typeface="+mj-lt"/>
              </a:rPr>
              <a:t>термална изолација</a:t>
            </a:r>
            <a:r>
              <a:rPr lang="ru-RU" sz="2400" dirty="0">
                <a:latin typeface="+mj-lt"/>
              </a:rPr>
              <a:t>. Масти у поткожном ткиву на тај начин помажу очувању топлоте тела. 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88734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РАЗВОЈ БИОХЕМИЈЕ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sz="2400" dirty="0" smtClean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Немачки нобеловац  Емил Фишер (Emil Fischer) који је радио на органској синтези шећера и пурина, а такође и на синтези протеина</a:t>
            </a:r>
          </a:p>
          <a:p>
            <a:r>
              <a:rPr lang="sr-Cyrl-RS" sz="2400" dirty="0" smtClean="0">
                <a:latin typeface="+mj-lt"/>
              </a:rPr>
              <a:t>Револуционарно откриће - 1953. године научници Вотсон (</a:t>
            </a:r>
            <a:r>
              <a:rPr lang="en-US" sz="2400" dirty="0" smtClean="0">
                <a:latin typeface="+mj-lt"/>
              </a:rPr>
              <a:t>James Watson) </a:t>
            </a:r>
            <a:r>
              <a:rPr lang="sr-Cyrl-RS" sz="2400" dirty="0" smtClean="0">
                <a:latin typeface="+mj-lt"/>
              </a:rPr>
              <a:t>и Крик (</a:t>
            </a:r>
            <a:r>
              <a:rPr lang="en-US" sz="2400" dirty="0" smtClean="0">
                <a:latin typeface="+mj-lt"/>
              </a:rPr>
              <a:t>Francis Crick) </a:t>
            </a:r>
            <a:r>
              <a:rPr lang="sr-Cyrl-RS" sz="2400" dirty="0" smtClean="0">
                <a:latin typeface="+mj-lt"/>
              </a:rPr>
              <a:t>открили структуру молекула </a:t>
            </a:r>
            <a:r>
              <a:rPr lang="en-US" sz="2400" dirty="0" smtClean="0">
                <a:latin typeface="+mj-lt"/>
              </a:rPr>
              <a:t>DNK. </a:t>
            </a:r>
            <a:endParaRPr lang="en-US" sz="2400" dirty="0">
              <a:latin typeface="+mj-lt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35261" y="2119739"/>
            <a:ext cx="5010425" cy="3340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8623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ЛИПИДИ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+mj-lt"/>
              </a:rPr>
              <a:t>Фосфолипиди су сложени молекули који се састоје од алкохола – глицерола или сфингозина,  </a:t>
            </a:r>
            <a:r>
              <a:rPr lang="ru-RU" sz="2400" dirty="0" smtClean="0">
                <a:latin typeface="+mj-lt"/>
              </a:rPr>
              <a:t>фосфатне </a:t>
            </a:r>
            <a:r>
              <a:rPr lang="ru-RU" sz="2400" dirty="0">
                <a:latin typeface="+mj-lt"/>
              </a:rPr>
              <a:t>групе и молекула масних </a:t>
            </a:r>
            <a:r>
              <a:rPr lang="ru-RU" sz="2400" dirty="0" smtClean="0">
                <a:latin typeface="+mj-lt"/>
              </a:rPr>
              <a:t>киселина</a:t>
            </a:r>
          </a:p>
          <a:p>
            <a:endParaRPr lang="en-US" sz="2400" dirty="0"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5277" y="3007927"/>
            <a:ext cx="5931120" cy="3169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599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ЛИПИДИ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>
                <a:latin typeface="+mj-lt"/>
              </a:rPr>
              <a:t>У глицерофосфолипидима основу молекула чини глицерол, за који су естарским везама везане две масне киселине, а трећа хидроксилна група је естерификована фосфорном киселином за коју могу бити везани различити молекули, попут холина, инозитола, серина и </a:t>
            </a:r>
            <a:r>
              <a:rPr lang="ru-RU" sz="2400" dirty="0" smtClean="0">
                <a:latin typeface="+mj-lt"/>
              </a:rPr>
              <a:t>других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Молекул </a:t>
            </a:r>
            <a:r>
              <a:rPr lang="ru-RU" sz="2400" dirty="0">
                <a:solidFill>
                  <a:srgbClr val="FF0000"/>
                </a:solidFill>
                <a:latin typeface="+mj-lt"/>
              </a:rPr>
              <a:t>фосфолипида има амфипатичну структуру</a:t>
            </a:r>
            <a:r>
              <a:rPr lang="ru-RU" sz="2400" dirty="0">
                <a:latin typeface="+mj-lt"/>
              </a:rPr>
              <a:t>, пошто садржи хидрофилне (фосфатна група и азотна база) и хидрофобне делове (алкохол и масне киселине</a:t>
            </a:r>
            <a:r>
              <a:rPr lang="ru-RU" sz="2400" dirty="0" smtClean="0">
                <a:latin typeface="+mj-lt"/>
              </a:rPr>
              <a:t>)</a:t>
            </a:r>
          </a:p>
          <a:p>
            <a:r>
              <a:rPr lang="ru-RU" sz="2400" dirty="0">
                <a:latin typeface="+mj-lt"/>
              </a:rPr>
              <a:t>Основна улога фосфолипида је да </a:t>
            </a:r>
            <a:r>
              <a:rPr lang="ru-RU" sz="2400" dirty="0">
                <a:solidFill>
                  <a:srgbClr val="FF0000"/>
                </a:solidFill>
                <a:latin typeface="+mj-lt"/>
              </a:rPr>
              <a:t>граде ћелијске мембране</a:t>
            </a:r>
            <a:r>
              <a:rPr lang="ru-RU" sz="2400" dirty="0">
                <a:latin typeface="+mj-lt"/>
              </a:rPr>
              <a:t>, као и мембране </a:t>
            </a:r>
            <a:r>
              <a:rPr lang="ru-RU" sz="2400" dirty="0" smtClean="0">
                <a:latin typeface="+mj-lt"/>
              </a:rPr>
              <a:t>органела</a:t>
            </a:r>
          </a:p>
          <a:p>
            <a:r>
              <a:rPr lang="ru-RU" sz="2400" dirty="0">
                <a:latin typeface="+mj-lt"/>
              </a:rPr>
              <a:t>Два слоја фосфолипида формирају липидни двослој у ћелијској мембрани, с припадајућим хидрофобним групама усмераним једних према другима, док су хидрофилне групе у додиру с водом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64449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0346" y="701947"/>
            <a:ext cx="7930662" cy="581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3199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ЛИПИДИ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571392" cy="4487252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latin typeface="+mj-lt"/>
              </a:rPr>
              <a:t>Фосфолипид сфингомијелин је важна </a:t>
            </a:r>
            <a:r>
              <a:rPr lang="sr-Cyrl-RS" sz="2400" dirty="0" smtClean="0">
                <a:solidFill>
                  <a:srgbClr val="FF0000"/>
                </a:solidFill>
                <a:latin typeface="+mj-lt"/>
              </a:rPr>
              <a:t>структурна компонента нервног ткива</a:t>
            </a:r>
          </a:p>
          <a:p>
            <a:r>
              <a:rPr lang="sr-Cyrl-RS" sz="2400" dirty="0" smtClean="0">
                <a:latin typeface="+mj-lt"/>
              </a:rPr>
              <a:t>Фосфолипиди су неопходни за </a:t>
            </a:r>
            <a:r>
              <a:rPr lang="sr-Cyrl-RS" sz="2400" dirty="0" smtClean="0">
                <a:solidFill>
                  <a:srgbClr val="FF0000"/>
                </a:solidFill>
                <a:latin typeface="+mj-lt"/>
              </a:rPr>
              <a:t>апсорпцију масти у дигестивном тракту</a:t>
            </a:r>
          </a:p>
          <a:p>
            <a:r>
              <a:rPr lang="sr-Cyrl-RS" sz="2400" dirty="0" smtClean="0">
                <a:latin typeface="+mj-lt"/>
              </a:rPr>
              <a:t>Представљају </a:t>
            </a:r>
            <a:r>
              <a:rPr lang="sr-Cyrl-RS" sz="2400" dirty="0" smtClean="0">
                <a:solidFill>
                  <a:srgbClr val="FF0000"/>
                </a:solidFill>
                <a:latin typeface="+mj-lt"/>
              </a:rPr>
              <a:t>структурну компоненту липопротеина </a:t>
            </a:r>
            <a:r>
              <a:rPr lang="sr-Cyrl-RS" sz="2400" dirty="0" smtClean="0">
                <a:latin typeface="+mj-lt"/>
              </a:rPr>
              <a:t>који су вазни за транспорт масти у циркулацији</a:t>
            </a:r>
          </a:p>
          <a:p>
            <a:r>
              <a:rPr lang="sr-Cyrl-RS" sz="2400" dirty="0">
                <a:latin typeface="+mj-lt"/>
              </a:rPr>
              <a:t>Неке групе фосфолипида, као што је фосфатидил инозитол бисфосфат (</a:t>
            </a:r>
            <a:r>
              <a:rPr lang="en-US" sz="2400" dirty="0">
                <a:latin typeface="+mj-lt"/>
              </a:rPr>
              <a:t>PIP2), </a:t>
            </a:r>
            <a:r>
              <a:rPr lang="sr-Cyrl-RS" sz="2400" dirty="0">
                <a:latin typeface="+mj-lt"/>
              </a:rPr>
              <a:t>играју кључну </a:t>
            </a:r>
            <a:r>
              <a:rPr lang="sr-Cyrl-RS" sz="2400" dirty="0">
                <a:solidFill>
                  <a:srgbClr val="FF0000"/>
                </a:solidFill>
                <a:latin typeface="+mj-lt"/>
              </a:rPr>
              <a:t>улогу у сигналним путевима</a:t>
            </a:r>
            <a:endParaRPr lang="sr-Cyrl-RS" sz="2400" dirty="0" smtClean="0">
              <a:solidFill>
                <a:srgbClr val="FF0000"/>
              </a:solidFill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64569" y="1690688"/>
            <a:ext cx="5181600" cy="410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7463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ЛИПИДИ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9" y="1825624"/>
            <a:ext cx="7030915" cy="4513629"/>
          </a:xfrm>
        </p:spPr>
        <p:txBody>
          <a:bodyPr>
            <a:normAutofit fontScale="85000" lnSpcReduction="10000"/>
          </a:bodyPr>
          <a:lstStyle/>
          <a:p>
            <a:r>
              <a:rPr lang="sr-Cyrl-RS" b="1" dirty="0">
                <a:solidFill>
                  <a:srgbClr val="FF0000"/>
                </a:solidFill>
                <a:latin typeface="+mj-lt"/>
              </a:rPr>
              <a:t>Холестерол</a:t>
            </a:r>
            <a:r>
              <a:rPr lang="sr-Cyrl-RS" dirty="0">
                <a:latin typeface="+mj-lt"/>
              </a:rPr>
              <a:t> је врста липида, а молекул холестерола се састоји од четири угљенична </a:t>
            </a:r>
            <a:r>
              <a:rPr lang="sr-Cyrl-RS" dirty="0" smtClean="0">
                <a:latin typeface="+mj-lt"/>
              </a:rPr>
              <a:t>прстена</a:t>
            </a:r>
            <a:endParaRPr lang="sr-Latn-RS" dirty="0" smtClean="0">
              <a:latin typeface="+mj-lt"/>
            </a:endParaRPr>
          </a:p>
          <a:p>
            <a:r>
              <a:rPr lang="sr-Cyrl-RS" dirty="0" smtClean="0">
                <a:latin typeface="+mj-lt"/>
              </a:rPr>
              <a:t>Холестерол </a:t>
            </a:r>
            <a:r>
              <a:rPr lang="sr-Cyrl-RS" dirty="0">
                <a:latin typeface="+mj-lt"/>
              </a:rPr>
              <a:t>је </a:t>
            </a:r>
            <a:r>
              <a:rPr lang="sr-Cyrl-RS" dirty="0">
                <a:solidFill>
                  <a:srgbClr val="FF0000"/>
                </a:solidFill>
                <a:latin typeface="+mj-lt"/>
              </a:rPr>
              <a:t>присутан у свим ћелијским мембранама и има важну улогу у одржавању њихове структуре и </a:t>
            </a:r>
            <a:r>
              <a:rPr lang="sr-Cyrl-RS" dirty="0" smtClean="0">
                <a:solidFill>
                  <a:srgbClr val="FF0000"/>
                </a:solidFill>
                <a:latin typeface="+mj-lt"/>
              </a:rPr>
              <a:t>функције</a:t>
            </a:r>
            <a:endParaRPr lang="sr-Latn-RS" dirty="0" smtClean="0">
              <a:latin typeface="+mj-lt"/>
            </a:endParaRPr>
          </a:p>
          <a:p>
            <a:r>
              <a:rPr lang="sr-Cyrl-RS" dirty="0" smtClean="0">
                <a:latin typeface="+mj-lt"/>
              </a:rPr>
              <a:t>Холестерол је </a:t>
            </a:r>
            <a:r>
              <a:rPr lang="sr-Cyrl-RS" dirty="0" smtClean="0">
                <a:solidFill>
                  <a:srgbClr val="FF0000"/>
                </a:solidFill>
                <a:latin typeface="+mj-lt"/>
              </a:rPr>
              <a:t>прекурсор </a:t>
            </a:r>
            <a:r>
              <a:rPr lang="sr-Cyrl-RS" dirty="0">
                <a:solidFill>
                  <a:srgbClr val="FF0000"/>
                </a:solidFill>
                <a:latin typeface="+mj-lt"/>
              </a:rPr>
              <a:t>је за синтезу стероидних хормона, витамина Д и жучних </a:t>
            </a:r>
            <a:r>
              <a:rPr lang="sr-Cyrl-RS" dirty="0" smtClean="0">
                <a:solidFill>
                  <a:srgbClr val="FF0000"/>
                </a:solidFill>
                <a:latin typeface="+mj-lt"/>
              </a:rPr>
              <a:t>киселина</a:t>
            </a:r>
            <a:endParaRPr lang="sr-Cyrl-RS" dirty="0" smtClean="0">
              <a:latin typeface="+mj-lt"/>
            </a:endParaRPr>
          </a:p>
          <a:p>
            <a:r>
              <a:rPr lang="sr-Cyrl-RS" dirty="0" smtClean="0">
                <a:latin typeface="+mj-lt"/>
              </a:rPr>
              <a:t> </a:t>
            </a:r>
            <a:r>
              <a:rPr lang="sr-Cyrl-RS" dirty="0">
                <a:latin typeface="+mj-lt"/>
              </a:rPr>
              <a:t>Холестерол има важну улогу у </a:t>
            </a:r>
            <a:r>
              <a:rPr lang="sr-Cyrl-RS" dirty="0">
                <a:solidFill>
                  <a:srgbClr val="FF0000"/>
                </a:solidFill>
                <a:latin typeface="+mj-lt"/>
              </a:rPr>
              <a:t>одржавању флуидности ћелијске </a:t>
            </a:r>
            <a:r>
              <a:rPr lang="sr-Cyrl-RS" dirty="0" smtClean="0">
                <a:solidFill>
                  <a:srgbClr val="FF0000"/>
                </a:solidFill>
                <a:latin typeface="+mj-lt"/>
              </a:rPr>
              <a:t>мембране</a:t>
            </a:r>
            <a:endParaRPr lang="sr-Cyrl-RS" dirty="0">
              <a:latin typeface="+mj-lt"/>
            </a:endParaRPr>
          </a:p>
          <a:p>
            <a:r>
              <a:rPr lang="sr-Cyrl-RS" dirty="0" smtClean="0">
                <a:latin typeface="+mj-lt"/>
              </a:rPr>
              <a:t>Холестерол </a:t>
            </a:r>
            <a:r>
              <a:rPr lang="sr-Cyrl-RS" dirty="0">
                <a:latin typeface="+mj-lt"/>
              </a:rPr>
              <a:t>ћелије могу саме да синтетишу, али већи део потреба за холестеролом задовољава се његовим уношењем путем </a:t>
            </a:r>
            <a:r>
              <a:rPr lang="sr-Cyrl-RS" dirty="0" smtClean="0">
                <a:latin typeface="+mj-lt"/>
              </a:rPr>
              <a:t>хране </a:t>
            </a:r>
            <a:endParaRPr lang="en-US" dirty="0">
              <a:latin typeface="+mj-lt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969524" y="2055379"/>
            <a:ext cx="4066384" cy="273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9105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ПРОТЕИНИ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+mj-lt"/>
              </a:rPr>
              <a:t>Протеини су макромолекули састављени од </a:t>
            </a:r>
            <a:r>
              <a:rPr lang="ru-RU" sz="2400" dirty="0" smtClean="0">
                <a:latin typeface="+mj-lt"/>
              </a:rPr>
              <a:t>аминокиселина</a:t>
            </a:r>
          </a:p>
          <a:p>
            <a:r>
              <a:rPr lang="ru-RU" sz="2400" dirty="0" smtClean="0">
                <a:latin typeface="+mj-lt"/>
              </a:rPr>
              <a:t>Аминокиселине </a:t>
            </a:r>
            <a:r>
              <a:rPr lang="ru-RU" sz="2400" dirty="0">
                <a:latin typeface="+mj-lt"/>
              </a:rPr>
              <a:t>су молекули које садрже амино (NH2-) и карбоксилну (COOH) </a:t>
            </a:r>
            <a:r>
              <a:rPr lang="ru-RU" sz="2400" dirty="0" smtClean="0">
                <a:latin typeface="+mj-lt"/>
              </a:rPr>
              <a:t>групу</a:t>
            </a:r>
            <a:endParaRPr lang="sr-Latn-RS" sz="2400" dirty="0" smtClean="0">
              <a:latin typeface="+mj-lt"/>
            </a:endParaRPr>
          </a:p>
          <a:p>
            <a:endParaRPr lang="ru-RU" sz="2400" dirty="0" smtClean="0">
              <a:latin typeface="+mj-lt"/>
            </a:endParaRPr>
          </a:p>
          <a:p>
            <a:endParaRPr lang="sr-Latn-RS" sz="2400" dirty="0" smtClean="0">
              <a:latin typeface="+mj-lt"/>
            </a:endParaRPr>
          </a:p>
          <a:p>
            <a:endParaRPr lang="sr-Latn-RS" sz="2400" dirty="0">
              <a:latin typeface="+mj-lt"/>
            </a:endParaRPr>
          </a:p>
          <a:p>
            <a:endParaRPr lang="sr-Latn-RS" sz="2400" dirty="0" smtClean="0">
              <a:latin typeface="+mj-lt"/>
            </a:endParaRPr>
          </a:p>
          <a:p>
            <a:endParaRPr lang="sr-Latn-RS" sz="2400" dirty="0" smtClean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У састав протеина улази </a:t>
            </a:r>
            <a:r>
              <a:rPr lang="ru-RU" sz="2400" dirty="0">
                <a:latin typeface="+mj-lt"/>
              </a:rPr>
              <a:t>20 различитих аминокиселина, које могу бити комбиноване на различите начине да би формирале различите протеине</a:t>
            </a:r>
            <a:endParaRPr lang="en-US" sz="2400" dirty="0">
              <a:latin typeface="+mj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1561" y="2837534"/>
            <a:ext cx="3540369" cy="229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0048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ПРОТЕИНИ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+mj-lt"/>
              </a:rPr>
              <a:t>У људском организму протеини имају различите функције, укључујући: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Изградњу </a:t>
            </a:r>
            <a:r>
              <a:rPr lang="ru-RU" sz="2400" dirty="0">
                <a:solidFill>
                  <a:srgbClr val="FF0000"/>
                </a:solidFill>
                <a:latin typeface="+mj-lt"/>
              </a:rPr>
              <a:t>ткива </a:t>
            </a:r>
            <a:r>
              <a:rPr lang="ru-RU" sz="2400" dirty="0">
                <a:latin typeface="+mj-lt"/>
              </a:rPr>
              <a:t>- протеини су важни за раст, развој и обнављање ћелија и ткива, укључујући мишиће, кожу и косу.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Функција </a:t>
            </a:r>
            <a:r>
              <a:rPr lang="ru-RU" sz="2400" dirty="0">
                <a:solidFill>
                  <a:srgbClr val="FF0000"/>
                </a:solidFill>
                <a:latin typeface="+mj-lt"/>
              </a:rPr>
              <a:t>ензима </a:t>
            </a:r>
            <a:r>
              <a:rPr lang="ru-RU" sz="2400" dirty="0">
                <a:latin typeface="+mj-lt"/>
              </a:rPr>
              <a:t>- многи ензими, који су биолошке катализаторе, су протеинске природе и учествују у хемијским реакцијама у ћелијама.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Транспорт </a:t>
            </a:r>
            <a:r>
              <a:rPr lang="ru-RU" sz="2400" dirty="0">
                <a:solidFill>
                  <a:srgbClr val="FF0000"/>
                </a:solidFill>
                <a:latin typeface="+mj-lt"/>
              </a:rPr>
              <a:t>и снабдевање </a:t>
            </a:r>
            <a:r>
              <a:rPr lang="ru-RU" sz="2400" dirty="0">
                <a:latin typeface="+mj-lt"/>
              </a:rPr>
              <a:t>- неки протеини су укључени у транспорт различитих супстанци унутар тела, као и унос кисеоника и хранљивих материја.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Имунолошка </a:t>
            </a:r>
            <a:r>
              <a:rPr lang="ru-RU" sz="2400" dirty="0">
                <a:solidFill>
                  <a:srgbClr val="FF0000"/>
                </a:solidFill>
                <a:latin typeface="+mj-lt"/>
              </a:rPr>
              <a:t>заштита </a:t>
            </a:r>
            <a:r>
              <a:rPr lang="ru-RU" sz="2400" dirty="0">
                <a:latin typeface="+mj-lt"/>
              </a:rPr>
              <a:t>- антитела и други протеини играју кључну улогу у имунолошком систему, штитећи тело од инфекција и болести.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Регулација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- протеини могу дејствовати као хормони и учествовати у регулисању различитих физиолошких процеса у телу.</a:t>
            </a:r>
          </a:p>
          <a:p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12561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ПРОТЕИНИ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>
                <a:latin typeface="+mj-lt"/>
              </a:rPr>
              <a:t>Протеини имају више нивоа </a:t>
            </a:r>
            <a:r>
              <a:rPr lang="ru-RU" sz="2400" dirty="0" smtClean="0">
                <a:latin typeface="+mj-lt"/>
              </a:rPr>
              <a:t>стуктуре</a:t>
            </a:r>
            <a:endParaRPr lang="ru-RU" sz="2400" dirty="0">
              <a:latin typeface="+mj-lt"/>
            </a:endParaRPr>
          </a:p>
          <a:p>
            <a:r>
              <a:rPr lang="ru-RU" sz="2400" dirty="0">
                <a:solidFill>
                  <a:srgbClr val="FF0000"/>
                </a:solidFill>
                <a:latin typeface="+mj-lt"/>
              </a:rPr>
              <a:t>Примарна структура </a:t>
            </a:r>
            <a:r>
              <a:rPr lang="ru-RU" sz="2400" dirty="0">
                <a:latin typeface="+mj-lt"/>
              </a:rPr>
              <a:t>протеина одређена је редоследом аминокиселина у полипептидном </a:t>
            </a:r>
            <a:r>
              <a:rPr lang="ru-RU" sz="2400" dirty="0" smtClean="0">
                <a:latin typeface="+mj-lt"/>
              </a:rPr>
              <a:t>ланцу</a:t>
            </a:r>
          </a:p>
          <a:p>
            <a:r>
              <a:rPr lang="ru-RU" sz="2400" dirty="0" smtClean="0">
                <a:latin typeface="+mj-lt"/>
              </a:rPr>
              <a:t>За </a:t>
            </a:r>
            <a:r>
              <a:rPr lang="ru-RU" sz="2400" dirty="0">
                <a:latin typeface="+mj-lt"/>
              </a:rPr>
              <a:t>формирање примарне структуре протеина, аминокиселине се повезују пептидним </a:t>
            </a:r>
            <a:r>
              <a:rPr lang="ru-RU" sz="2400" dirty="0" smtClean="0">
                <a:latin typeface="+mj-lt"/>
              </a:rPr>
              <a:t>везама</a:t>
            </a:r>
          </a:p>
          <a:p>
            <a:r>
              <a:rPr lang="ru-RU" sz="2400" dirty="0" smtClean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Пептидна веза настаје реакцијом између аминогрупе једне аминокиселине и карбоксилне групе друге аминокиселине, уз отпуштање молекула </a:t>
            </a:r>
            <a:r>
              <a:rPr lang="ru-RU" sz="2400" dirty="0" smtClean="0">
                <a:latin typeface="+mj-lt"/>
              </a:rPr>
              <a:t>воде</a:t>
            </a:r>
            <a:endParaRPr lang="ru-RU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825624"/>
            <a:ext cx="59817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74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ПРОТЕИНИ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+mj-lt"/>
              </a:rPr>
              <a:t>Секундарна структура </a:t>
            </a:r>
            <a:r>
              <a:rPr lang="ru-RU" sz="2400" dirty="0">
                <a:latin typeface="+mj-lt"/>
              </a:rPr>
              <a:t>протеина односи се на локалне просторне аранжмане аминокиселина унутар протеинског </a:t>
            </a:r>
            <a:r>
              <a:rPr lang="ru-RU" sz="2400" dirty="0" smtClean="0">
                <a:latin typeface="+mj-lt"/>
              </a:rPr>
              <a:t>ланца</a:t>
            </a:r>
            <a:endParaRPr lang="sr-Latn-RS" sz="2400" dirty="0" smtClean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Ова структура описује како се суседне аминокиселине међусобно повезују путем водoникових веза, градећи одређене </a:t>
            </a:r>
            <a:r>
              <a:rPr lang="ru-RU" sz="2400" dirty="0" smtClean="0">
                <a:latin typeface="+mj-lt"/>
              </a:rPr>
              <a:t>мотиве</a:t>
            </a:r>
            <a:endParaRPr lang="sr-Latn-RS" sz="2400" dirty="0" smtClean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Два најчешћа типа секундарне структуре протеина су </a:t>
            </a:r>
            <a:r>
              <a:rPr lang="ru-RU" sz="2400" dirty="0">
                <a:solidFill>
                  <a:srgbClr val="FF0000"/>
                </a:solidFill>
                <a:latin typeface="+mj-lt"/>
              </a:rPr>
              <a:t>алфа-хеликс и </a:t>
            </a:r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бета-плоча</a:t>
            </a:r>
            <a:endParaRPr lang="en-US" sz="2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1825624"/>
            <a:ext cx="5969001" cy="425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1808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446" y="554520"/>
            <a:ext cx="8335108" cy="6217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128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b="1" dirty="0" smtClean="0"/>
              <a:t>ЗНАЧАЈ БИОХЕМИЈЕ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/>
          </a:p>
          <a:p>
            <a:r>
              <a:rPr lang="sr-Latn-RS" dirty="0" smtClean="0">
                <a:latin typeface="+mj-lt"/>
              </a:rPr>
              <a:t>O</a:t>
            </a:r>
            <a:r>
              <a:rPr lang="ru-RU" dirty="0" smtClean="0">
                <a:latin typeface="+mj-lt"/>
              </a:rPr>
              <a:t>д </a:t>
            </a:r>
            <a:r>
              <a:rPr lang="ru-RU" b="1" dirty="0" smtClean="0">
                <a:latin typeface="+mj-lt"/>
              </a:rPr>
              <a:t>114</a:t>
            </a:r>
            <a:r>
              <a:rPr lang="ru-RU" dirty="0" smtClean="0">
                <a:latin typeface="+mj-lt"/>
              </a:rPr>
              <a:t> Нобелових награда за област Физиологија и медицина чак </a:t>
            </a:r>
            <a:r>
              <a:rPr lang="ru-RU" b="1" dirty="0" smtClean="0">
                <a:latin typeface="+mj-lt"/>
              </a:rPr>
              <a:t>49</a:t>
            </a:r>
            <a:r>
              <a:rPr lang="ru-RU" dirty="0" smtClean="0">
                <a:latin typeface="+mj-lt"/>
              </a:rPr>
              <a:t> додељено за истраживања на пољу биохемије</a:t>
            </a:r>
            <a:endParaRPr lang="en-US" dirty="0">
              <a:latin typeface="+mj-lt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91375" y="2429669"/>
            <a:ext cx="31432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17486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ПРОТЕИНИ</a:t>
            </a:r>
            <a:endParaRPr lang="en-US" sz="2800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149469" y="1825625"/>
            <a:ext cx="7710853" cy="4351338"/>
          </a:xfrm>
        </p:spPr>
        <p:txBody>
          <a:bodyPr>
            <a:noAutofit/>
          </a:bodyPr>
          <a:lstStyle/>
          <a:p>
            <a:r>
              <a:rPr lang="ru-RU" sz="2400" dirty="0">
                <a:latin typeface="+mj-lt"/>
              </a:rPr>
              <a:t>Терцијарна структура протеина представља трећи ниво организације протеинске </a:t>
            </a:r>
            <a:r>
              <a:rPr lang="ru-RU" sz="2400" dirty="0" smtClean="0">
                <a:latin typeface="+mj-lt"/>
              </a:rPr>
              <a:t>структуре</a:t>
            </a:r>
          </a:p>
          <a:p>
            <a:r>
              <a:rPr lang="ru-RU" sz="2400" dirty="0" smtClean="0">
                <a:latin typeface="+mj-lt"/>
              </a:rPr>
              <a:t>Терцијарна </a:t>
            </a:r>
            <a:r>
              <a:rPr lang="ru-RU" sz="2400" dirty="0">
                <a:latin typeface="+mj-lt"/>
              </a:rPr>
              <a:t>структура се односи на тродимензионални распоред атома у простору и облик </a:t>
            </a:r>
            <a:r>
              <a:rPr lang="ru-RU" sz="2400" dirty="0" smtClean="0">
                <a:latin typeface="+mj-lt"/>
              </a:rPr>
              <a:t>протеина</a:t>
            </a:r>
          </a:p>
          <a:p>
            <a:r>
              <a:rPr lang="ru-RU" sz="2400" dirty="0" smtClean="0">
                <a:latin typeface="+mj-lt"/>
              </a:rPr>
              <a:t>Терцијарна </a:t>
            </a:r>
            <a:r>
              <a:rPr lang="ru-RU" sz="2400" dirty="0">
                <a:latin typeface="+mj-lt"/>
              </a:rPr>
              <a:t>структура настаје услед интеракција између бочних група удаљених </a:t>
            </a:r>
            <a:r>
              <a:rPr lang="ru-RU" sz="2400" dirty="0" smtClean="0">
                <a:latin typeface="+mj-lt"/>
              </a:rPr>
              <a:t>аминикиселина</a:t>
            </a:r>
          </a:p>
          <a:p>
            <a:r>
              <a:rPr lang="ru-RU" sz="2400" dirty="0" smtClean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Кључне везе које доприносе формирању терцијарне структуре укључују ван дер Валсове силе, јонске везе, водоничне везе и хидрофобне </a:t>
            </a:r>
            <a:r>
              <a:rPr lang="ru-RU" sz="2400" dirty="0" smtClean="0">
                <a:latin typeface="+mj-lt"/>
              </a:rPr>
              <a:t>интеракције</a:t>
            </a:r>
          </a:p>
          <a:p>
            <a:r>
              <a:rPr lang="ru-RU" sz="2400" dirty="0" smtClean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Терцијарна структура је од кључног значаја за разумевање функције протеина, јер облик директно утиче на његове могућности за интеракције са другим молекулима у ћелији.</a:t>
            </a:r>
            <a:endParaRPr lang="en-US" sz="2400" dirty="0">
              <a:latin typeface="+mj-lt"/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860322" y="1945726"/>
            <a:ext cx="4158763" cy="368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19277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ПРОТЕИНИ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092" y="1825625"/>
            <a:ext cx="5222631" cy="4351338"/>
          </a:xfrm>
        </p:spPr>
        <p:txBody>
          <a:bodyPr>
            <a:normAutofit/>
          </a:bodyPr>
          <a:lstStyle/>
          <a:p>
            <a:endParaRPr lang="sr-Latn-RS" sz="2400" dirty="0" smtClean="0">
              <a:latin typeface="+mj-lt"/>
            </a:endParaRPr>
          </a:p>
          <a:p>
            <a:r>
              <a:rPr lang="sr-Cyrl-RS" sz="2400" dirty="0" smtClean="0">
                <a:latin typeface="+mj-lt"/>
              </a:rPr>
              <a:t>Протеини који се састоје из више полипептидних ланаца – полимерни протеини имају и четврти ниво структуре – </a:t>
            </a:r>
            <a:r>
              <a:rPr lang="sr-Cyrl-RS" sz="2400" dirty="0" smtClean="0">
                <a:solidFill>
                  <a:srgbClr val="FF0000"/>
                </a:solidFill>
                <a:latin typeface="+mj-lt"/>
              </a:rPr>
              <a:t>кватернерна структура</a:t>
            </a:r>
          </a:p>
          <a:p>
            <a:r>
              <a:rPr lang="sr-Cyrl-RS" sz="2400" dirty="0" smtClean="0">
                <a:latin typeface="+mj-lt"/>
              </a:rPr>
              <a:t>Кватернерна структура се односи на начин на који су подјединице протеина међусобно искомбиноване </a:t>
            </a:r>
            <a:endParaRPr lang="sr-Latn-RS" sz="2400" dirty="0" smtClean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45723" y="1691177"/>
            <a:ext cx="6666214" cy="3926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90561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69376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/>
              <a:t>НУКЛЕИНСКЕ КИСЕЛИНЕ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380392"/>
            <a:ext cx="10515600" cy="4796571"/>
          </a:xfrm>
        </p:spPr>
        <p:txBody>
          <a:bodyPr>
            <a:normAutofit/>
          </a:bodyPr>
          <a:lstStyle/>
          <a:p>
            <a:r>
              <a:rPr lang="sr-Cyrl-RS" sz="2400" dirty="0">
                <a:latin typeface="+mj-lt"/>
              </a:rPr>
              <a:t>Нуклеинске киселине су полимери </a:t>
            </a:r>
            <a:r>
              <a:rPr lang="sr-Cyrl-RS" sz="2400" dirty="0" smtClean="0">
                <a:latin typeface="+mj-lt"/>
              </a:rPr>
              <a:t>нуклеотида - полинуклеотиди</a:t>
            </a:r>
          </a:p>
          <a:p>
            <a:r>
              <a:rPr lang="sr-Cyrl-RS" sz="2400" dirty="0" smtClean="0">
                <a:latin typeface="+mj-lt"/>
              </a:rPr>
              <a:t> Нуклеотиди се састоје </a:t>
            </a:r>
            <a:r>
              <a:rPr lang="sr-Cyrl-RS" sz="2400" dirty="0">
                <a:latin typeface="+mj-lt"/>
              </a:rPr>
              <a:t>од: шећера (пентоза), фосфата и азотних база </a:t>
            </a:r>
            <a:r>
              <a:rPr lang="sr-Cyrl-RS" sz="2400" dirty="0" smtClean="0">
                <a:latin typeface="+mj-lt"/>
              </a:rPr>
              <a:t>- аденин</a:t>
            </a:r>
            <a:r>
              <a:rPr lang="sr-Cyrl-RS" sz="2400" dirty="0">
                <a:latin typeface="+mj-lt"/>
              </a:rPr>
              <a:t>, гуанин (пурини), цитозин, тимин и урацил (пиримидини</a:t>
            </a:r>
            <a:r>
              <a:rPr lang="sr-Cyrl-RS" sz="2400" dirty="0" smtClean="0">
                <a:latin typeface="+mj-lt"/>
              </a:rPr>
              <a:t>)</a:t>
            </a:r>
          </a:p>
          <a:p>
            <a:r>
              <a:rPr lang="sr-Cyrl-RS" sz="2400" dirty="0" smtClean="0">
                <a:latin typeface="+mj-lt"/>
              </a:rPr>
              <a:t>Нуклеотиди се спајају фосфодиестарким везама</a:t>
            </a:r>
            <a:endParaRPr lang="en-US" sz="2400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5883" y="3421003"/>
            <a:ext cx="9071634" cy="330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89271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НУКЛЕИНСКЕ КИСЕЛИНЕ – </a:t>
            </a:r>
            <a:r>
              <a:rPr lang="sr-Latn-RS" sz="2800" dirty="0" smtClean="0"/>
              <a:t>DNK </a:t>
            </a:r>
            <a:r>
              <a:rPr lang="sr-Cyrl-RS" sz="2800" dirty="0" smtClean="0"/>
              <a:t>и </a:t>
            </a:r>
            <a:r>
              <a:rPr lang="sr-Latn-RS" sz="2800" dirty="0" smtClean="0"/>
              <a:t>RNK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+mj-lt"/>
              </a:rPr>
              <a:t>DNK </a:t>
            </a:r>
            <a:r>
              <a:rPr lang="sr-Cyrl-RS" sz="2400" dirty="0">
                <a:latin typeface="+mj-lt"/>
              </a:rPr>
              <a:t>је генетски материјал и главна компонента хромозома.</a:t>
            </a:r>
          </a:p>
          <a:p>
            <a:pPr marL="0" indent="0">
              <a:buNone/>
            </a:pPr>
            <a:endParaRPr lang="sr-Cyrl-RS" sz="2400" dirty="0">
              <a:latin typeface="+mj-lt"/>
            </a:endParaRPr>
          </a:p>
          <a:p>
            <a:r>
              <a:rPr lang="en-US" sz="2400" dirty="0">
                <a:latin typeface="+mj-lt"/>
              </a:rPr>
              <a:t>DNK </a:t>
            </a:r>
            <a:r>
              <a:rPr lang="sr-Cyrl-RS" sz="2400" dirty="0">
                <a:latin typeface="+mj-lt"/>
              </a:rPr>
              <a:t>даје информације за синтезу и склапање неког протеина у облику шифре која се зове генетски код.</a:t>
            </a:r>
          </a:p>
          <a:p>
            <a:pPr marL="0" indent="0">
              <a:buNone/>
            </a:pPr>
            <a:endParaRPr lang="sr-Cyrl-RS" sz="2400" dirty="0">
              <a:latin typeface="+mj-lt"/>
            </a:endParaRPr>
          </a:p>
          <a:p>
            <a:r>
              <a:rPr lang="en-US" sz="2400" dirty="0">
                <a:latin typeface="+mj-lt"/>
              </a:rPr>
              <a:t>RNK </a:t>
            </a:r>
            <a:r>
              <a:rPr lang="sr-Cyrl-RS" sz="2400" dirty="0">
                <a:latin typeface="+mj-lt"/>
              </a:rPr>
              <a:t>има улогу преносиоца генетских информација са </a:t>
            </a:r>
            <a:r>
              <a:rPr lang="en-US" sz="2400" dirty="0">
                <a:latin typeface="+mj-lt"/>
              </a:rPr>
              <a:t>DNK </a:t>
            </a:r>
            <a:r>
              <a:rPr lang="sr-Cyrl-RS" sz="2400" dirty="0">
                <a:latin typeface="+mj-lt"/>
              </a:rPr>
              <a:t>за синтезу протеина (</a:t>
            </a:r>
            <a:r>
              <a:rPr lang="en-US" sz="2400" dirty="0" err="1">
                <a:latin typeface="+mj-lt"/>
              </a:rPr>
              <a:t>mRNK</a:t>
            </a:r>
            <a:r>
              <a:rPr lang="en-US" sz="2400" dirty="0">
                <a:latin typeface="+mj-lt"/>
              </a:rPr>
              <a:t> </a:t>
            </a:r>
            <a:r>
              <a:rPr lang="sr-Cyrl-RS" sz="2400" dirty="0">
                <a:latin typeface="+mj-lt"/>
              </a:rPr>
              <a:t>или </a:t>
            </a:r>
            <a:r>
              <a:rPr lang="en-US" sz="2400" dirty="0" err="1">
                <a:latin typeface="+mj-lt"/>
              </a:rPr>
              <a:t>iRNK</a:t>
            </a:r>
            <a:r>
              <a:rPr lang="en-US" sz="2400" dirty="0">
                <a:latin typeface="+mj-lt"/>
              </a:rPr>
              <a:t>), </a:t>
            </a:r>
            <a:r>
              <a:rPr lang="sr-Cyrl-RS" sz="2400" dirty="0">
                <a:latin typeface="+mj-lt"/>
              </a:rPr>
              <a:t>преносиоца генетских информација (</a:t>
            </a:r>
            <a:r>
              <a:rPr lang="en-US" sz="2400" dirty="0" err="1">
                <a:latin typeface="+mj-lt"/>
              </a:rPr>
              <a:t>tRNK</a:t>
            </a:r>
            <a:r>
              <a:rPr lang="en-US" sz="2400" dirty="0">
                <a:latin typeface="+mj-lt"/>
              </a:rPr>
              <a:t>), </a:t>
            </a:r>
            <a:r>
              <a:rPr lang="sr-Cyrl-RS" sz="2400" dirty="0">
                <a:latin typeface="+mj-lt"/>
              </a:rPr>
              <a:t>директног учесника у синтези протеина (</a:t>
            </a:r>
            <a:r>
              <a:rPr lang="en-US" sz="2400" dirty="0" err="1">
                <a:latin typeface="+mj-lt"/>
              </a:rPr>
              <a:t>rRNK</a:t>
            </a:r>
            <a:r>
              <a:rPr lang="en-US" sz="2400" dirty="0">
                <a:latin typeface="+mj-lt"/>
              </a:rPr>
              <a:t>).</a:t>
            </a:r>
          </a:p>
          <a:p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4015118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dirty="0" smtClean="0"/>
              <a:t>НУКЛЕИНСКЕ КИСЕЛИНЕ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6576" y="1587805"/>
            <a:ext cx="9064869" cy="489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462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037492"/>
            <a:ext cx="10515600" cy="51394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+mj-lt"/>
              </a:rPr>
              <a:t>Главне области проучавања биохемије су: </a:t>
            </a:r>
          </a:p>
          <a:p>
            <a:pPr marL="0" indent="0">
              <a:buNone/>
            </a:pPr>
            <a:endParaRPr lang="ru-RU" dirty="0" smtClean="0">
              <a:latin typeface="+mj-lt"/>
            </a:endParaRPr>
          </a:p>
          <a:p>
            <a:r>
              <a:rPr lang="sr-Cyrl-RS" dirty="0" smtClean="0">
                <a:latin typeface="+mj-lt"/>
              </a:rPr>
              <a:t>Структурна хемија компонената </a:t>
            </a:r>
          </a:p>
          <a:p>
            <a:endParaRPr lang="sr-Cyrl-RS" dirty="0" smtClean="0">
              <a:latin typeface="+mj-lt"/>
            </a:endParaRPr>
          </a:p>
          <a:p>
            <a:r>
              <a:rPr lang="sr-Cyrl-RS" dirty="0" smtClean="0">
                <a:latin typeface="+mj-lt"/>
              </a:rPr>
              <a:t>Метаболизам</a:t>
            </a:r>
          </a:p>
          <a:p>
            <a:endParaRPr lang="sr-Cyrl-RS" dirty="0" smtClean="0">
              <a:latin typeface="+mj-lt"/>
            </a:endParaRPr>
          </a:p>
          <a:p>
            <a:r>
              <a:rPr lang="sr-Cyrl-RS" dirty="0" smtClean="0">
                <a:latin typeface="+mj-lt"/>
              </a:rPr>
              <a:t>Ензимологија</a:t>
            </a:r>
          </a:p>
          <a:p>
            <a:endParaRPr lang="sr-Cyrl-RS" dirty="0" smtClean="0">
              <a:latin typeface="+mj-lt"/>
            </a:endParaRPr>
          </a:p>
          <a:p>
            <a:r>
              <a:rPr lang="sr-Cyrl-RS" dirty="0" smtClean="0">
                <a:latin typeface="+mj-lt"/>
              </a:rPr>
              <a:t>Сигнална трансдукција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69452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+mj-lt"/>
              </a:rPr>
              <a:t>Структурна хемија компонената </a:t>
            </a:r>
            <a:r>
              <a:rPr lang="ru-RU" dirty="0" smtClean="0">
                <a:latin typeface="+mj-lt"/>
              </a:rPr>
              <a:t>– проучава биомолекуле као што су протеини, нуклеинске киселине, липиди и угљени хидрати, који чине основне градивне и функционалне молекуле у ћелијама</a:t>
            </a:r>
          </a:p>
          <a:p>
            <a:r>
              <a:rPr lang="ru-RU" b="1" dirty="0" smtClean="0">
                <a:latin typeface="+mj-lt"/>
              </a:rPr>
              <a:t>Метаболизам</a:t>
            </a:r>
            <a:r>
              <a:rPr lang="ru-RU" dirty="0" smtClean="0">
                <a:latin typeface="+mj-lt"/>
              </a:rPr>
              <a:t> – проучавање метаболичких путева и хемијских реакција које се одвијају у живим организмима ради изградње компонената ћелије, стварања енергије и обављања свих других функција које су ћелији потребне</a:t>
            </a: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17123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+mj-lt"/>
              </a:rPr>
              <a:t>Ензимологија</a:t>
            </a:r>
            <a:r>
              <a:rPr lang="ru-RU" dirty="0" smtClean="0">
                <a:latin typeface="+mj-lt"/>
              </a:rPr>
              <a:t> – проучава ензиме, молекуле који су неопходни за одвијање хемијских реакција у живим организмима и имају кључну улогу у регулацији метаболичких процеса</a:t>
            </a:r>
          </a:p>
          <a:p>
            <a:r>
              <a:rPr lang="sr-Cyrl-RS" b="1" dirty="0" smtClean="0">
                <a:latin typeface="+mj-lt"/>
              </a:rPr>
              <a:t>Сигнална трансдукција </a:t>
            </a:r>
            <a:r>
              <a:rPr lang="sr-Cyrl-RS" dirty="0" smtClean="0">
                <a:latin typeface="+mj-lt"/>
              </a:rPr>
              <a:t>– бави се истраживањем молекуларних сигналних путева који омогућавају комуникацију између ћелија и регулишу различите биолошке процес</a:t>
            </a:r>
            <a:r>
              <a:rPr lang="en-US" dirty="0" smtClean="0">
                <a:latin typeface="+mj-lt"/>
              </a:rPr>
              <a:t>e. </a:t>
            </a:r>
            <a:r>
              <a:rPr lang="sr-Cyrl-RS" dirty="0" smtClean="0">
                <a:latin typeface="+mj-lt"/>
              </a:rPr>
              <a:t>Сигнали се углавном преносе преко молекула који се везују за рецепторе на ћелијама. Та веза покреће низ унутрашњих догађаја унутар ћелије, често укључујући промене у активности ензима, утицај на метаболичке процесе или промене у експресији гена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7189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96279" y="1159391"/>
            <a:ext cx="7990733" cy="5155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450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</TotalTime>
  <Words>2531</Words>
  <Application>Microsoft Office PowerPoint</Application>
  <PresentationFormat>Widescreen</PresentationFormat>
  <Paragraphs>211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54</vt:i4>
      </vt:variant>
    </vt:vector>
  </HeadingPairs>
  <TitlesOfParts>
    <vt:vector size="59" baseType="lpstr">
      <vt:lpstr>Arial</vt:lpstr>
      <vt:lpstr>Calibri</vt:lpstr>
      <vt:lpstr>Calibri Light</vt:lpstr>
      <vt:lpstr>Office Theme</vt:lpstr>
      <vt:lpstr>1_Office Theme</vt:lpstr>
      <vt:lpstr>Факултет медицинских наука Универзитет у Крагујевцу </vt:lpstr>
      <vt:lpstr>ПРЕДМЕТ ПРОУЧАВАЊА БИОХЕМИЈЕ</vt:lpstr>
      <vt:lpstr>РАЗВОЈ БИОХЕМИЈЕ</vt:lpstr>
      <vt:lpstr>РАЗВОЈ БИОХЕМИЈЕ</vt:lpstr>
      <vt:lpstr>ЗНАЧАЈ БИОХЕМИЈЕ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ХЕМИЈСКЕ ВЕЗЕ </vt:lpstr>
      <vt:lpstr>КОВАЛЕНТНА ВЕЗА</vt:lpstr>
      <vt:lpstr>КОВАЛЕНТНА ВЕЗА</vt:lpstr>
      <vt:lpstr>КОАВЛЕНТНА ВЕЗА</vt:lpstr>
      <vt:lpstr>ЈОНСКА ВЕЗА</vt:lpstr>
      <vt:lpstr>PowerPoint Presentation</vt:lpstr>
      <vt:lpstr>ВОДОНИЧНА ВЕЗА</vt:lpstr>
      <vt:lpstr>ВОДОНИЧНА ВЕЗА</vt:lpstr>
      <vt:lpstr>ДИСУЛФИДНЕ ВЕЗЕ</vt:lpstr>
      <vt:lpstr>ДИСУЛФИДНА ВЕЗА</vt:lpstr>
      <vt:lpstr>ВОДА</vt:lpstr>
      <vt:lpstr>ВОДА</vt:lpstr>
      <vt:lpstr>ВОДА</vt:lpstr>
      <vt:lpstr>ВОДА</vt:lpstr>
      <vt:lpstr>ВОДА</vt:lpstr>
      <vt:lpstr>АЦИДО-БАЗНА РАВНОТЕЖА</vt:lpstr>
      <vt:lpstr>АЦИДО-БАЗНА РАВНОТЕЖА</vt:lpstr>
      <vt:lpstr>Основне врсте биомолекула</vt:lpstr>
      <vt:lpstr>УГЉЕНИ ХИДРАТИ</vt:lpstr>
      <vt:lpstr>УГЉЕНИ ХИДРАТИ</vt:lpstr>
      <vt:lpstr>УГЉЕНИ ХИДРАТИ</vt:lpstr>
      <vt:lpstr>УГЉЕНИ ХИДРАТИ</vt:lpstr>
      <vt:lpstr>УГЉЕНИ ХИДРАТИ</vt:lpstr>
      <vt:lpstr>УГЉЕНИ ХИДРАТИ</vt:lpstr>
      <vt:lpstr>ЛИПИДИ</vt:lpstr>
      <vt:lpstr>ЛИПИДИ</vt:lpstr>
      <vt:lpstr>ЛИПИДИ</vt:lpstr>
      <vt:lpstr>ЛИПИДИ</vt:lpstr>
      <vt:lpstr>ЛИПИДИ</vt:lpstr>
      <vt:lpstr>ЛИПИДИ</vt:lpstr>
      <vt:lpstr>PowerPoint Presentation</vt:lpstr>
      <vt:lpstr>ЛИПИДИ</vt:lpstr>
      <vt:lpstr>ЛИПИДИ</vt:lpstr>
      <vt:lpstr>ПРОТЕИНИ</vt:lpstr>
      <vt:lpstr>ПРОТЕИНИ</vt:lpstr>
      <vt:lpstr>ПРОТЕИНИ</vt:lpstr>
      <vt:lpstr>ПРОТЕИНИ</vt:lpstr>
      <vt:lpstr>PowerPoint Presentation</vt:lpstr>
      <vt:lpstr>ПРОТЕИНИ</vt:lpstr>
      <vt:lpstr>ПРОТЕИНИ</vt:lpstr>
      <vt:lpstr>НУКЛЕИНСКЕ КИСЕЛИНЕ</vt:lpstr>
      <vt:lpstr>НУКЛЕИНСКЕ КИСЕЛИНЕ – DNK и RNK</vt:lpstr>
      <vt:lpstr>НУКЛЕИНСКЕ КИСЕЛИНЕ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Факултет медицинских наука Универзитет у Крагујевцу </dc:title>
  <dc:creator>Korisnik</dc:creator>
  <cp:lastModifiedBy>Korisnik</cp:lastModifiedBy>
  <cp:revision>41</cp:revision>
  <dcterms:created xsi:type="dcterms:W3CDTF">2024-08-04T13:24:53Z</dcterms:created>
  <dcterms:modified xsi:type="dcterms:W3CDTF">2024-08-25T06:29:34Z</dcterms:modified>
</cp:coreProperties>
</file>